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Lst>
  <p:sldSz cy="5143500" cx="9144000"/>
  <p:notesSz cx="6858000" cy="9144000"/>
  <p:embeddedFontLst>
    <p:embeddedFont>
      <p:font typeface="Roboto Slab"/>
      <p:regular r:id="rId76"/>
      <p:bold r:id="rId77"/>
    </p:embeddedFont>
    <p:embeddedFont>
      <p:font typeface="Roboto"/>
      <p:regular r:id="rId78"/>
      <p:bold r:id="rId79"/>
      <p:italic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Roboto-italic.fntdata"/><Relationship Id="rId81"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font" Target="fonts/RobotoSlab-bold.fntdata"/><Relationship Id="rId32" Type="http://schemas.openxmlformats.org/officeDocument/2006/relationships/slide" Target="slides/slide27.xml"/><Relationship Id="rId76" Type="http://schemas.openxmlformats.org/officeDocument/2006/relationships/font" Target="fonts/RobotoSlab-regular.fntdata"/><Relationship Id="rId35" Type="http://schemas.openxmlformats.org/officeDocument/2006/relationships/slide" Target="slides/slide30.xml"/><Relationship Id="rId79" Type="http://schemas.openxmlformats.org/officeDocument/2006/relationships/font" Target="fonts/Roboto-bold.fntdata"/><Relationship Id="rId34" Type="http://schemas.openxmlformats.org/officeDocument/2006/relationships/slide" Target="slides/slide29.xml"/><Relationship Id="rId78" Type="http://schemas.openxmlformats.org/officeDocument/2006/relationships/font" Target="fonts/Roboto-regular.fntdata"/><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4fefc608e8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4fefc608e8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4fefc608e8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4fefc608e8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4fefc608e8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4fefc608e8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4fefc608e8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4fefc608e8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4fefc608e8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4fefc608e8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4fefc608e8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4fefc608e8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4fefc608e8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4fefc608e8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4fefc608e8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4fefc608e8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4fefc608e8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4fefc608e8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4fefc608e8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4fefc608e8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4fefc608e8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4fefc608e8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4fefc608e8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4fefc608e8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501a95a1c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501a95a1c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501a95a1c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501a95a1c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501a95a1c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501a95a1c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501a95a1c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501a95a1c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501a95a1c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501a95a1c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501a95a1c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01a95a1c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501a95a1c4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501a95a1c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501a95a1c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501a95a1c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501a95a1c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501a95a1c4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g54b982cd3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54b982cd3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501a95a1c4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501a95a1c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501a95a1c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501a95a1c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51bbbd65f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51bbbd65f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51bbbd65f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51bbbd65f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51bbbd65f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51bbbd65f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51bbbd65f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51bbbd65f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51bbbd65f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51bbbd65f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51bbbd65f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51bbbd65f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51bbbd65f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51bbbd65f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51bbbd65fa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51bbbd65fa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51ce94da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51ce94da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51bbbd65fa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51bbbd65fa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51bbbd65fa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51bbbd65fa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51bbbd65f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51bbbd65f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51bbbd65f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51bbbd65f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g51bbbd65f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51bbbd65f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51bbbd65fa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51bbbd65fa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51bbbd65fa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51bbbd65fa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51bbbd65fa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51bbbd65fa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51bbbd65fa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51bbbd65fa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51bbbd65fa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51bbbd65fa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Other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4fefc608e8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4fefc608e8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51bbbd65fa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51bbbd65fa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51bbbd65fa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51bbbd65fa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g51bbbd65fa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51bbbd65fa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51bbbd65fa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51bbbd65fa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g51bbbd65fa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51bbbd65fa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Google Shape;384;g51bbbd65fa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51bbbd65fa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Google Shape;390;g51bbbd65fa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51bbbd65fa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Google Shape;396;g51bbbd65fa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51bbbd65fa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Google Shape;402;g51bbbd65fa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51bbbd65fa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g51bbbd65fa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51bbbd65fa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4fefc608e8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4fefc608e8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51bbbd65fa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51bbbd65fa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9" name="Shape 419"/>
        <p:cNvGrpSpPr/>
        <p:nvPr/>
      </p:nvGrpSpPr>
      <p:grpSpPr>
        <a:xfrm>
          <a:off x="0" y="0"/>
          <a:ext cx="0" cy="0"/>
          <a:chOff x="0" y="0"/>
          <a:chExt cx="0" cy="0"/>
        </a:xfrm>
      </p:grpSpPr>
      <p:sp>
        <p:nvSpPr>
          <p:cNvPr id="420" name="Google Shape;420;g51bbbd65fa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51bbbd65fa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g51bbbd65fa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51bbbd65fa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1" name="Shape 431"/>
        <p:cNvGrpSpPr/>
        <p:nvPr/>
      </p:nvGrpSpPr>
      <p:grpSpPr>
        <a:xfrm>
          <a:off x="0" y="0"/>
          <a:ext cx="0" cy="0"/>
          <a:chOff x="0" y="0"/>
          <a:chExt cx="0" cy="0"/>
        </a:xfrm>
      </p:grpSpPr>
      <p:sp>
        <p:nvSpPr>
          <p:cNvPr id="432" name="Google Shape;432;g51bbbd65fa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51bbbd65fa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7" name="Shape 437"/>
        <p:cNvGrpSpPr/>
        <p:nvPr/>
      </p:nvGrpSpPr>
      <p:grpSpPr>
        <a:xfrm>
          <a:off x="0" y="0"/>
          <a:ext cx="0" cy="0"/>
          <a:chOff x="0" y="0"/>
          <a:chExt cx="0" cy="0"/>
        </a:xfrm>
      </p:grpSpPr>
      <p:sp>
        <p:nvSpPr>
          <p:cNvPr id="438" name="Google Shape;438;g51bbbd65fa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51bbbd65fa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3" name="Shape 443"/>
        <p:cNvGrpSpPr/>
        <p:nvPr/>
      </p:nvGrpSpPr>
      <p:grpSpPr>
        <a:xfrm>
          <a:off x="0" y="0"/>
          <a:ext cx="0" cy="0"/>
          <a:chOff x="0" y="0"/>
          <a:chExt cx="0" cy="0"/>
        </a:xfrm>
      </p:grpSpPr>
      <p:sp>
        <p:nvSpPr>
          <p:cNvPr id="444" name="Google Shape;444;g51ce94dab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51ce94dab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9" name="Shape 449"/>
        <p:cNvGrpSpPr/>
        <p:nvPr/>
      </p:nvGrpSpPr>
      <p:grpSpPr>
        <a:xfrm>
          <a:off x="0" y="0"/>
          <a:ext cx="0" cy="0"/>
          <a:chOff x="0" y="0"/>
          <a:chExt cx="0" cy="0"/>
        </a:xfrm>
      </p:grpSpPr>
      <p:sp>
        <p:nvSpPr>
          <p:cNvPr id="450" name="Google Shape;450;g51ce94dab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51ce94dab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5" name="Shape 455"/>
        <p:cNvGrpSpPr/>
        <p:nvPr/>
      </p:nvGrpSpPr>
      <p:grpSpPr>
        <a:xfrm>
          <a:off x="0" y="0"/>
          <a:ext cx="0" cy="0"/>
          <a:chOff x="0" y="0"/>
          <a:chExt cx="0" cy="0"/>
        </a:xfrm>
      </p:grpSpPr>
      <p:sp>
        <p:nvSpPr>
          <p:cNvPr id="456" name="Google Shape;456;g51ce94dab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51ce94dab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1" name="Shape 461"/>
        <p:cNvGrpSpPr/>
        <p:nvPr/>
      </p:nvGrpSpPr>
      <p:grpSpPr>
        <a:xfrm>
          <a:off x="0" y="0"/>
          <a:ext cx="0" cy="0"/>
          <a:chOff x="0" y="0"/>
          <a:chExt cx="0" cy="0"/>
        </a:xfrm>
      </p:grpSpPr>
      <p:sp>
        <p:nvSpPr>
          <p:cNvPr id="462" name="Google Shape;462;g51ce94dab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51ce94dab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7" name="Shape 467"/>
        <p:cNvGrpSpPr/>
        <p:nvPr/>
      </p:nvGrpSpPr>
      <p:grpSpPr>
        <a:xfrm>
          <a:off x="0" y="0"/>
          <a:ext cx="0" cy="0"/>
          <a:chOff x="0" y="0"/>
          <a:chExt cx="0" cy="0"/>
        </a:xfrm>
      </p:grpSpPr>
      <p:sp>
        <p:nvSpPr>
          <p:cNvPr id="468" name="Google Shape;468;g51ce94dab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51ce94dab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4fefc608e8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4fefc608e8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3" name="Shape 473"/>
        <p:cNvGrpSpPr/>
        <p:nvPr/>
      </p:nvGrpSpPr>
      <p:grpSpPr>
        <a:xfrm>
          <a:off x="0" y="0"/>
          <a:ext cx="0" cy="0"/>
          <a:chOff x="0" y="0"/>
          <a:chExt cx="0" cy="0"/>
        </a:xfrm>
      </p:grpSpPr>
      <p:sp>
        <p:nvSpPr>
          <p:cNvPr id="474" name="Google Shape;474;g54b982cd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54b982cd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4fefc608e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4fefc608e8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4fefc608e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4fefc608e8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github.com/Amarnathchode/Ensembling-implementation-"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2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1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2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30.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26.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8.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3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2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hyperlink" Target="https://www.coursera.org/learn/competitive-data-science/supplement/JThpg/validation-schemes-for-2-nd-level-models" TargetMode="Externa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25.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33.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28.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22.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0" y="791025"/>
            <a:ext cx="5783400" cy="9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Ensemble Methods</a:t>
            </a:r>
            <a:endParaRPr/>
          </a:p>
        </p:txBody>
      </p:sp>
      <p:sp>
        <p:nvSpPr>
          <p:cNvPr id="64" name="Google Shape;64;p13"/>
          <p:cNvSpPr txBox="1"/>
          <p:nvPr>
            <p:ph idx="1" type="subTitle"/>
          </p:nvPr>
        </p:nvSpPr>
        <p:spPr>
          <a:xfrm>
            <a:off x="1680300" y="3299650"/>
            <a:ext cx="5783400" cy="9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Chode Amarnath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16" name="Shape 116"/>
        <p:cNvGrpSpPr/>
        <p:nvPr/>
      </p:nvGrpSpPr>
      <p:grpSpPr>
        <a:xfrm>
          <a:off x="0" y="0"/>
          <a:ext cx="0" cy="0"/>
          <a:chOff x="0" y="0"/>
          <a:chExt cx="0" cy="0"/>
        </a:xfrm>
      </p:grpSpPr>
      <p:sp>
        <p:nvSpPr>
          <p:cNvPr id="117" name="Google Shape;117;p2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2"/>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0" y="0"/>
            <a:ext cx="91440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Another Example</a:t>
            </a:r>
            <a:endParaRPr b="1"/>
          </a:p>
        </p:txBody>
      </p:sp>
      <p:sp>
        <p:nvSpPr>
          <p:cNvPr id="124" name="Google Shape;124;p23"/>
          <p:cNvSpPr txBox="1"/>
          <p:nvPr>
            <p:ph idx="1" type="body"/>
          </p:nvPr>
        </p:nvSpPr>
        <p:spPr>
          <a:xfrm>
            <a:off x="0" y="456000"/>
            <a:ext cx="9144000" cy="463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assume we have a second model that also tries to predict age, </a:t>
            </a:r>
            <a:endParaRPr/>
          </a:p>
          <a:p>
            <a:pPr indent="0" lvl="0" marL="0" rtl="0" algn="l">
              <a:spcBef>
                <a:spcPts val="1600"/>
              </a:spcBef>
              <a:spcAft>
                <a:spcPts val="0"/>
              </a:spcAft>
              <a:buNone/>
            </a:pPr>
            <a:r>
              <a:rPr lang="en"/>
              <a:t>	→ As you can see below, this model does quite well on when age is higher than 50.</a:t>
            </a:r>
            <a:endParaRPr/>
          </a:p>
          <a:p>
            <a:pPr indent="0" lvl="0" marL="0" rtl="0" algn="l">
              <a:spcBef>
                <a:spcPts val="1600"/>
              </a:spcBef>
              <a:spcAft>
                <a:spcPts val="0"/>
              </a:spcAft>
              <a:buNone/>
            </a:pPr>
            <a:r>
              <a:rPr lang="en"/>
              <a:t>	→ But, not so well when age is less than 50, and the score is same.</a:t>
            </a:r>
            <a:endParaRPr/>
          </a:p>
          <a:p>
            <a:pPr indent="457200" lvl="0" marL="0" rtl="0" algn="l">
              <a:spcBef>
                <a:spcPts val="1600"/>
              </a:spcBef>
              <a:spcAft>
                <a:spcPts val="0"/>
              </a:spcAft>
              <a:buNone/>
            </a:pPr>
            <a:r>
              <a:rPr lang="en"/>
              <a:t>→ So we have two models that have a similar predictive power, but they look quite different.</a:t>
            </a:r>
            <a:endParaRPr/>
          </a:p>
          <a:p>
            <a:pPr indent="0" lvl="0" marL="457200" rtl="0" algn="l">
              <a:spcBef>
                <a:spcPts val="1600"/>
              </a:spcBef>
              <a:spcAft>
                <a:spcPts val="0"/>
              </a:spcAft>
              <a:buNone/>
            </a:pPr>
            <a:r>
              <a:rPr lang="en"/>
              <a:t>→ It’s quite obvious that they do better in different parts of the distribution of age.</a:t>
            </a:r>
            <a:endParaRPr/>
          </a:p>
          <a:p>
            <a:pPr indent="0" lvl="0" marL="457200" rtl="0" algn="l">
              <a:spcBef>
                <a:spcPts val="1600"/>
              </a:spcBef>
              <a:spcAft>
                <a:spcPts val="1600"/>
              </a:spcAft>
              <a:buNone/>
            </a:pPr>
            <a:r>
              <a:rPr lang="en"/>
              <a: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Google Shape;129;p2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5"/>
          <p:cNvSpPr txBox="1"/>
          <p:nvPr>
            <p:ph idx="1" type="body"/>
          </p:nvPr>
        </p:nvSpPr>
        <p:spPr>
          <a:xfrm>
            <a:off x="0" y="42775"/>
            <a:ext cx="9144000" cy="500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what will happen if we were try to combine these two with a simple averaging method</a:t>
            </a:r>
            <a:endParaRPr/>
          </a:p>
          <a:p>
            <a:pPr indent="457200" lvl="0" marL="0" rtl="0" algn="l">
              <a:spcBef>
                <a:spcPts val="1600"/>
              </a:spcBef>
              <a:spcAft>
                <a:spcPts val="0"/>
              </a:spcAft>
              <a:buNone/>
            </a:pPr>
            <a:r>
              <a:rPr lang="en"/>
              <a:t>→ ( Model1  + model2 ) / 2.</a:t>
            </a:r>
            <a:endParaRPr/>
          </a:p>
          <a:p>
            <a:pPr indent="457200" lvl="0" marL="0" rtl="0" algn="l">
              <a:spcBef>
                <a:spcPts val="1600"/>
              </a:spcBef>
              <a:spcAft>
                <a:spcPts val="0"/>
              </a:spcAft>
              <a:buNone/>
            </a:pPr>
            <a:r>
              <a:rPr lang="en"/>
              <a:t>→ The end result will look as in the new graph.</a:t>
            </a:r>
            <a:endParaRPr/>
          </a:p>
          <a:p>
            <a:pPr indent="457200" lvl="0" marL="0" rtl="0" algn="l">
              <a:spcBef>
                <a:spcPts val="1600"/>
              </a:spcBef>
              <a:spcAft>
                <a:spcPts val="0"/>
              </a:spcAft>
              <a:buNone/>
            </a:pPr>
            <a:r>
              <a:rPr lang="en"/>
              <a:t>→ so, our square has moved to 0.95, which is a considerable improvement versus the 0.91.</a:t>
            </a:r>
            <a:endParaRPr/>
          </a:p>
          <a:p>
            <a:pPr indent="457200" lvl="0" marL="0" rtl="0" algn="l">
              <a:spcBef>
                <a:spcPts val="1600"/>
              </a:spcBef>
              <a:spcAft>
                <a:spcPts val="0"/>
              </a:spcAft>
              <a:buNone/>
            </a:pPr>
            <a:r>
              <a:rPr lang="en"/>
              <a:t>→ On the average, the points tend to be closer with the reality.</a:t>
            </a:r>
            <a:endParaRPr/>
          </a:p>
          <a:p>
            <a:pPr indent="457200" lvl="0" marL="0" rtl="0" algn="l">
              <a:spcBef>
                <a:spcPts val="1600"/>
              </a:spcBef>
              <a:spcAft>
                <a:spcPts val="0"/>
              </a:spcAft>
              <a:buNone/>
            </a:pPr>
            <a:r>
              <a:rPr lang="en"/>
              <a:t>→ So the average error is smaller.  </a:t>
            </a:r>
            <a:endParaRPr/>
          </a:p>
          <a:p>
            <a:pPr indent="0" lvl="0" marL="0" rtl="0" algn="l">
              <a:spcBef>
                <a:spcPts val="16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40" name="Shape 140"/>
        <p:cNvGrpSpPr/>
        <p:nvPr/>
      </p:nvGrpSpPr>
      <p:grpSpPr>
        <a:xfrm>
          <a:off x="0" y="0"/>
          <a:ext cx="0" cy="0"/>
          <a:chOff x="0" y="0"/>
          <a:chExt cx="0" cy="0"/>
        </a:xfrm>
      </p:grpSpPr>
      <p:sp>
        <p:nvSpPr>
          <p:cNvPr id="141" name="Google Shape;141;p2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6"/>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2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7"/>
          <p:cNvSpPr txBox="1"/>
          <p:nvPr>
            <p:ph idx="1" type="body"/>
          </p:nvPr>
        </p:nvSpPr>
        <p:spPr>
          <a:xfrm>
            <a:off x="0" y="1489825"/>
            <a:ext cx="9102300" cy="365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However, as you can see, the model doesn’t do better as an individual model for the areas where the models were doing really well, it does better on average.</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8"/>
          <p:cNvSpPr txBox="1"/>
          <p:nvPr>
            <p:ph type="title"/>
          </p:nvPr>
        </p:nvSpPr>
        <p:spPr>
          <a:xfrm>
            <a:off x="0" y="0"/>
            <a:ext cx="9144000" cy="50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Weighting Average</a:t>
            </a:r>
            <a:endParaRPr b="1"/>
          </a:p>
        </p:txBody>
      </p:sp>
      <p:sp>
        <p:nvSpPr>
          <p:cNvPr id="154" name="Google Shape;154;p28"/>
          <p:cNvSpPr txBox="1"/>
          <p:nvPr>
            <p:ph idx="1" type="body"/>
          </p:nvPr>
        </p:nvSpPr>
        <p:spPr>
          <a:xfrm>
            <a:off x="34625" y="455000"/>
            <a:ext cx="9144000" cy="46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 going to take 70% of the first model prediction and 30 % of the second model prediction.</a:t>
            </a:r>
            <a:endParaRPr/>
          </a:p>
          <a:p>
            <a:pPr indent="0" lvl="0" marL="0" rtl="0" algn="l">
              <a:spcBef>
                <a:spcPts val="1600"/>
              </a:spcBef>
              <a:spcAft>
                <a:spcPts val="0"/>
              </a:spcAft>
              <a:buNone/>
            </a:pPr>
            <a:r>
              <a:rPr lang="en"/>
              <a:t>	→ In other words, (model 1* 0.7 + model 2*0.3).</a:t>
            </a:r>
            <a:endParaRPr/>
          </a:p>
          <a:p>
            <a:pPr indent="0" lvl="0" marL="0" rtl="0" algn="l">
              <a:spcBef>
                <a:spcPts val="1600"/>
              </a:spcBef>
              <a:spcAft>
                <a:spcPts val="0"/>
              </a:spcAft>
              <a:buNone/>
            </a:pPr>
            <a:r>
              <a:rPr lang="en"/>
              <a:t>	→ The end result will be below graph.</a:t>
            </a:r>
            <a:endParaRPr/>
          </a:p>
          <a:p>
            <a:pPr indent="0" lvl="0" marL="0" rtl="0" algn="l">
              <a:spcBef>
                <a:spcPts val="1600"/>
              </a:spcBef>
              <a:spcAft>
                <a:spcPts val="0"/>
              </a:spcAft>
              <a:buNone/>
            </a:pPr>
            <a:r>
              <a:rPr lang="en"/>
              <a:t>	→ You can see their square is no better and that makes sense, because of the model have quite similar predictive power and it doesn’t make sense rely more in one.</a:t>
            </a:r>
            <a:endParaRPr/>
          </a:p>
          <a:p>
            <a:pPr indent="0" lvl="0" marL="0" rtl="0" algn="l">
              <a:spcBef>
                <a:spcPts val="1600"/>
              </a:spcBef>
              <a:spcAft>
                <a:spcPts val="0"/>
              </a:spcAft>
              <a:buNone/>
            </a:pPr>
            <a:r>
              <a:rPr lang="en"/>
              <a:t>	→ And also it is quite clear that it looks more with model 1, because it has better predictions.</a:t>
            </a:r>
            <a:endParaRPr/>
          </a:p>
          <a:p>
            <a:pPr indent="0" lvl="0" marL="0" rtl="0" algn="l">
              <a:spcBef>
                <a:spcPts val="1600"/>
              </a:spcBef>
              <a:spcAft>
                <a:spcPts val="0"/>
              </a:spcAft>
              <a:buNone/>
            </a:pPr>
            <a:r>
              <a:rPr lang="en"/>
              <a:t>	→ Worse prediction when age is 50.</a:t>
            </a:r>
            <a:endParaRPr/>
          </a:p>
          <a:p>
            <a:pPr indent="0" lvl="0" marL="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2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9"/>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0"/>
          <p:cNvSpPr txBox="1"/>
          <p:nvPr>
            <p:ph idx="1" type="body"/>
          </p:nvPr>
        </p:nvSpPr>
        <p:spPr>
          <a:xfrm>
            <a:off x="0" y="1489825"/>
            <a:ext cx="91440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know that we have a model that score really well when the age is less than 50, and in another model that score really well when the age is more than 50.</a:t>
            </a:r>
            <a:endParaRPr/>
          </a:p>
          <a:p>
            <a:pPr indent="0" lvl="0" marL="0" rtl="0" algn="l">
              <a:spcBef>
                <a:spcPts val="1600"/>
              </a:spcBef>
              <a:spcAft>
                <a:spcPts val="0"/>
              </a:spcAft>
              <a:buNone/>
            </a:pPr>
            <a:r>
              <a:rPr lang="en"/>
              <a:t>	→ Here by using a simple conditioning method.</a:t>
            </a:r>
            <a:endParaRPr/>
          </a:p>
          <a:p>
            <a:pPr indent="0" lvl="0" marL="0" rtl="0" algn="l">
              <a:spcBef>
                <a:spcPts val="16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70" name="Shape 170"/>
        <p:cNvGrpSpPr/>
        <p:nvPr/>
      </p:nvGrpSpPr>
      <p:grpSpPr>
        <a:xfrm>
          <a:off x="0" y="0"/>
          <a:ext cx="0" cy="0"/>
          <a:chOff x="0" y="0"/>
          <a:chExt cx="0" cy="0"/>
        </a:xfrm>
      </p:grpSpPr>
      <p:sp>
        <p:nvSpPr>
          <p:cNvPr id="171" name="Google Shape;171;p3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1"/>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9625"/>
            <a:ext cx="8368200" cy="13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txBox="1"/>
          <p:nvPr>
            <p:ph idx="1" type="body"/>
          </p:nvPr>
        </p:nvSpPr>
        <p:spPr>
          <a:xfrm>
            <a:off x="0" y="50"/>
            <a:ext cx="9102300" cy="51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Nowadays it is hard to find a competition won by a single model! Every winning solution incorporates ensembles of models. In this module we will talk about the main ensembling techniques in general, and, of course, how it is better to </a:t>
            </a:r>
            <a:r>
              <a:rPr b="1" lang="en"/>
              <a:t>ensemble the models in practice.</a:t>
            </a:r>
            <a:endParaRPr b="1"/>
          </a:p>
          <a:p>
            <a:pPr indent="0" lvl="0" marL="0" rtl="0" algn="l">
              <a:spcBef>
                <a:spcPts val="1600"/>
              </a:spcBef>
              <a:spcAft>
                <a:spcPts val="0"/>
              </a:spcAft>
              <a:buClr>
                <a:srgbClr val="000000"/>
              </a:buClr>
              <a:buSzPts val="1100"/>
              <a:buFont typeface="Arial"/>
              <a:buNone/>
            </a:pPr>
            <a:r>
              <a:rPr b="1" lang="en"/>
              <a:t>Learning Objectives</a:t>
            </a:r>
            <a:endParaRPr b="1"/>
          </a:p>
          <a:p>
            <a:pPr indent="0" lvl="0" marL="0" rtl="0" algn="l">
              <a:spcBef>
                <a:spcPts val="1600"/>
              </a:spcBef>
              <a:spcAft>
                <a:spcPts val="0"/>
              </a:spcAft>
              <a:buClr>
                <a:srgbClr val="000000"/>
              </a:buClr>
              <a:buSzPts val="1100"/>
              <a:buFont typeface="Arial"/>
              <a:buNone/>
            </a:pPr>
            <a:r>
              <a:rPr lang="en"/>
              <a:t>Describe and compare </a:t>
            </a:r>
            <a:r>
              <a:rPr b="1" lang="en">
                <a:solidFill>
                  <a:srgbClr val="FF0000"/>
                </a:solidFill>
              </a:rPr>
              <a:t>ensembling methods</a:t>
            </a:r>
            <a:endParaRPr b="1">
              <a:solidFill>
                <a:srgbClr val="FF0000"/>
              </a:solidFill>
            </a:endParaRPr>
          </a:p>
          <a:p>
            <a:pPr indent="0" lvl="0" marL="0" rtl="0" algn="l">
              <a:spcBef>
                <a:spcPts val="1600"/>
              </a:spcBef>
              <a:spcAft>
                <a:spcPts val="0"/>
              </a:spcAft>
              <a:buClr>
                <a:srgbClr val="000000"/>
              </a:buClr>
              <a:buSzPts val="1100"/>
              <a:buFont typeface="Arial"/>
              <a:buNone/>
            </a:pPr>
            <a:r>
              <a:rPr lang="en"/>
              <a:t>List and describe plan of </a:t>
            </a:r>
            <a:r>
              <a:rPr b="1" lang="en">
                <a:solidFill>
                  <a:srgbClr val="FF0000"/>
                </a:solidFill>
              </a:rPr>
              <a:t>validation schemes</a:t>
            </a:r>
            <a:r>
              <a:rPr lang="en"/>
              <a:t> for </a:t>
            </a:r>
            <a:r>
              <a:rPr b="1" lang="en">
                <a:solidFill>
                  <a:srgbClr val="FFFF00"/>
                </a:solidFill>
              </a:rPr>
              <a:t>ensembling</a:t>
            </a:r>
            <a:endParaRPr b="1">
              <a:solidFill>
                <a:srgbClr val="FFFF00"/>
              </a:solidFill>
            </a:endParaRPr>
          </a:p>
          <a:p>
            <a:pPr indent="0" lvl="0" marL="0" rtl="0" algn="l">
              <a:spcBef>
                <a:spcPts val="1600"/>
              </a:spcBef>
              <a:spcAft>
                <a:spcPts val="0"/>
              </a:spcAft>
              <a:buClr>
                <a:srgbClr val="000000"/>
              </a:buClr>
              <a:buSzPts val="1100"/>
              <a:buFont typeface="Arial"/>
              <a:buNone/>
            </a:pPr>
            <a:r>
              <a:rPr lang="en"/>
              <a:t>Compare </a:t>
            </a:r>
            <a:r>
              <a:rPr b="1" lang="en">
                <a:solidFill>
                  <a:srgbClr val="FF0000"/>
                </a:solidFill>
              </a:rPr>
              <a:t>validation schemes</a:t>
            </a:r>
            <a:endParaRPr b="1">
              <a:solidFill>
                <a:srgbClr val="FF0000"/>
              </a:solidFill>
            </a:endParaRPr>
          </a:p>
          <a:p>
            <a:pPr indent="0" lvl="0" marL="0" rtl="0" algn="l">
              <a:spcBef>
                <a:spcPts val="1600"/>
              </a:spcBef>
              <a:spcAft>
                <a:spcPts val="0"/>
              </a:spcAft>
              <a:buClr>
                <a:srgbClr val="000000"/>
              </a:buClr>
              <a:buSzPts val="1100"/>
              <a:buFont typeface="Arial"/>
              <a:buNone/>
            </a:pPr>
            <a:r>
              <a:rPr lang="en"/>
              <a:t>Successfully implement </a:t>
            </a:r>
            <a:r>
              <a:rPr b="1" lang="en">
                <a:solidFill>
                  <a:srgbClr val="FF0000"/>
                </a:solidFill>
              </a:rPr>
              <a:t>ensembling</a:t>
            </a:r>
            <a:r>
              <a:rPr lang="en"/>
              <a:t> in practical task</a:t>
            </a:r>
            <a:endParaRPr/>
          </a:p>
          <a:p>
            <a:pPr indent="0" lvl="0" marL="0" rtl="0" algn="l">
              <a:spcBef>
                <a:spcPts val="1600"/>
              </a:spcBef>
              <a:spcAft>
                <a:spcPts val="0"/>
              </a:spcAft>
              <a:buClr>
                <a:srgbClr val="000000"/>
              </a:buClr>
              <a:buSzPts val="1100"/>
              <a:buFont typeface="Arial"/>
              <a:buNone/>
            </a:pPr>
            <a:r>
              <a:rPr lang="en"/>
              <a:t>Why should we </a:t>
            </a:r>
            <a:r>
              <a:rPr b="1" lang="en">
                <a:solidFill>
                  <a:srgbClr val="FF0000"/>
                </a:solidFill>
              </a:rPr>
              <a:t>consider Bagging</a:t>
            </a:r>
            <a:r>
              <a:rPr lang="en"/>
              <a:t>?</a:t>
            </a:r>
            <a:endParaRPr/>
          </a:p>
          <a:p>
            <a:pPr indent="0" lvl="0" marL="0" rtl="0" algn="l">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3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2"/>
          <p:cNvSpPr txBox="1"/>
          <p:nvPr>
            <p:ph idx="1" type="body"/>
          </p:nvPr>
        </p:nvSpPr>
        <p:spPr>
          <a:xfrm>
            <a:off x="0" y="1489825"/>
            <a:ext cx="91440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ensemble methods that are very good at finding these relationship of the target variable.</a:t>
            </a:r>
            <a:endParaRPr/>
          </a:p>
          <a:p>
            <a:pPr indent="0" lvl="0" marL="0" rtl="0" algn="l">
              <a:spcBef>
                <a:spcPts val="160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33"/>
          <p:cNvSpPr txBox="1"/>
          <p:nvPr>
            <p:ph type="title"/>
          </p:nvPr>
        </p:nvSpPr>
        <p:spPr>
          <a:xfrm>
            <a:off x="0" y="0"/>
            <a:ext cx="9144000" cy="63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Ensemble method - Bagging </a:t>
            </a:r>
            <a:endParaRPr b="1"/>
          </a:p>
        </p:txBody>
      </p:sp>
      <p:sp>
        <p:nvSpPr>
          <p:cNvPr id="184" name="Google Shape;184;p33"/>
          <p:cNvSpPr txBox="1"/>
          <p:nvPr>
            <p:ph idx="1" type="body"/>
          </p:nvPr>
        </p:nvSpPr>
        <p:spPr>
          <a:xfrm>
            <a:off x="0" y="631200"/>
            <a:ext cx="9144000" cy="451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is very popular and efficient form of ensembling</a:t>
            </a:r>
            <a:endParaRPr/>
          </a:p>
          <a:p>
            <a:pPr indent="0" lvl="0" marL="0" rtl="0" algn="l">
              <a:spcBef>
                <a:spcPts val="1600"/>
              </a:spcBef>
              <a:spcAft>
                <a:spcPts val="0"/>
              </a:spcAft>
              <a:buNone/>
            </a:pPr>
            <a:r>
              <a:rPr b="1" lang="en"/>
              <a:t>What is bagging?he predictive </a:t>
            </a:r>
            <a:endParaRPr b="1"/>
          </a:p>
          <a:p>
            <a:pPr indent="0" lvl="0" marL="0" rtl="0" algn="l">
              <a:spcBef>
                <a:spcPts val="1600"/>
              </a:spcBef>
              <a:spcAft>
                <a:spcPts val="0"/>
              </a:spcAft>
              <a:buNone/>
            </a:pPr>
            <a:r>
              <a:rPr lang="en"/>
              <a:t>Bagging refer to averaging slightly different version of the same model as a means to improve the predictive power.</a:t>
            </a:r>
            <a:endParaRPr/>
          </a:p>
          <a:p>
            <a:pPr indent="0" lvl="0" marL="0" rtl="0" algn="l">
              <a:spcBef>
                <a:spcPts val="1600"/>
              </a:spcBef>
              <a:spcAft>
                <a:spcPts val="0"/>
              </a:spcAft>
              <a:buNone/>
            </a:pPr>
            <a:r>
              <a:rPr b="1" lang="en">
                <a:solidFill>
                  <a:srgbClr val="FF0000"/>
                </a:solidFill>
              </a:rPr>
              <a:t>We can average many different models, which are independent to each other in order to get a better prediction.</a:t>
            </a:r>
            <a:endParaRPr b="1">
              <a:solidFill>
                <a:srgbClr val="FF0000"/>
              </a:solidFill>
            </a:endParaRPr>
          </a:p>
          <a:p>
            <a:pPr indent="0" lvl="0" marL="0" rtl="0" algn="l">
              <a:spcBef>
                <a:spcPts val="1600"/>
              </a:spcBef>
              <a:spcAft>
                <a:spcPts val="0"/>
              </a:spcAft>
              <a:buNone/>
            </a:pPr>
            <a:r>
              <a:rPr lang="en"/>
              <a:t>A common and quite </a:t>
            </a:r>
            <a:r>
              <a:rPr lang="en"/>
              <a:t>successfu</a:t>
            </a:r>
            <a:r>
              <a:rPr b="1" lang="en">
                <a:solidFill>
                  <a:srgbClr val="FFFFFF"/>
                </a:solidFill>
              </a:rPr>
              <a:t>l</a:t>
            </a:r>
            <a:r>
              <a:rPr b="1" lang="en">
                <a:solidFill>
                  <a:srgbClr val="FFFFFF"/>
                </a:solidFill>
              </a:rPr>
              <a:t> </a:t>
            </a:r>
            <a:r>
              <a:rPr b="1" lang="en">
                <a:solidFill>
                  <a:srgbClr val="FF0000"/>
                </a:solidFill>
              </a:rPr>
              <a:t>application</a:t>
            </a:r>
            <a:r>
              <a:rPr lang="en"/>
              <a:t> of bagging is the</a:t>
            </a:r>
            <a:r>
              <a:rPr b="1" lang="en"/>
              <a:t> </a:t>
            </a:r>
            <a:r>
              <a:rPr lang="en"/>
              <a:t>Random Forest.</a:t>
            </a:r>
            <a:endParaRPr/>
          </a:p>
          <a:p>
            <a:pPr indent="0" lvl="0" marL="0" rtl="0" algn="l">
              <a:spcBef>
                <a:spcPts val="1600"/>
              </a:spcBef>
              <a:spcAft>
                <a:spcPts val="0"/>
              </a:spcAft>
              <a:buNone/>
            </a:pPr>
            <a:r>
              <a:rPr lang="en"/>
              <a:t>	→ Where you would run many different versions of decision </a:t>
            </a:r>
            <a:r>
              <a:rPr lang="en"/>
              <a:t>trees</a:t>
            </a:r>
            <a:r>
              <a:rPr lang="en"/>
              <a:t> in order to get a better prediction.</a:t>
            </a:r>
            <a:endParaRPr/>
          </a:p>
          <a:p>
            <a:pPr indent="0" lvl="0" marL="0" rtl="0" algn="l">
              <a:spcBef>
                <a:spcPts val="1600"/>
              </a:spcBef>
              <a:spcAft>
                <a:spcPts val="1600"/>
              </a:spcAft>
              <a:buNone/>
            </a:pPr>
            <a:r>
              <a:rPr lang="en"/>
              <a:t>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34"/>
          <p:cNvSpPr txBox="1"/>
          <p:nvPr>
            <p:ph type="title"/>
          </p:nvPr>
        </p:nvSpPr>
        <p:spPr>
          <a:xfrm>
            <a:off x="0" y="0"/>
            <a:ext cx="9144000" cy="69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should we consider Bagging?</a:t>
            </a:r>
            <a:endParaRPr/>
          </a:p>
        </p:txBody>
      </p:sp>
      <p:sp>
        <p:nvSpPr>
          <p:cNvPr id="190" name="Google Shape;190;p34"/>
          <p:cNvSpPr txBox="1"/>
          <p:nvPr>
            <p:ph idx="1" type="body"/>
          </p:nvPr>
        </p:nvSpPr>
        <p:spPr>
          <a:xfrm>
            <a:off x="0" y="698400"/>
            <a:ext cx="9144000" cy="444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Generally, in the modelling process, there are two main sources of error.</a:t>
            </a:r>
            <a:endParaRPr/>
          </a:p>
          <a:p>
            <a:pPr indent="0" lvl="0" marL="0" rtl="0" algn="l">
              <a:spcBef>
                <a:spcPts val="1600"/>
              </a:spcBef>
              <a:spcAft>
                <a:spcPts val="0"/>
              </a:spcAft>
              <a:buNone/>
            </a:pPr>
            <a:r>
              <a:rPr lang="en"/>
              <a:t>	→ Errors due to bias often </a:t>
            </a:r>
            <a:r>
              <a:rPr lang="en"/>
              <a:t>referred</a:t>
            </a:r>
            <a:r>
              <a:rPr lang="en"/>
              <a:t> to as </a:t>
            </a:r>
            <a:r>
              <a:rPr b="1" lang="en"/>
              <a:t>Bias</a:t>
            </a:r>
            <a:r>
              <a:rPr lang="en"/>
              <a:t>(</a:t>
            </a:r>
            <a:r>
              <a:rPr b="1" lang="en">
                <a:solidFill>
                  <a:srgbClr val="FF0000"/>
                </a:solidFill>
              </a:rPr>
              <a:t>Underfitting</a:t>
            </a:r>
            <a:r>
              <a:rPr lang="en"/>
              <a:t>)</a:t>
            </a:r>
            <a:endParaRPr/>
          </a:p>
          <a:p>
            <a:pPr indent="0" lvl="0" marL="0" rtl="0" algn="l">
              <a:spcBef>
                <a:spcPts val="1600"/>
              </a:spcBef>
              <a:spcAft>
                <a:spcPts val="0"/>
              </a:spcAft>
              <a:buNone/>
            </a:pPr>
            <a:r>
              <a:rPr lang="en"/>
              <a:t>	→ Errors due to </a:t>
            </a:r>
            <a:r>
              <a:rPr b="1" lang="en"/>
              <a:t>variance</a:t>
            </a:r>
            <a:r>
              <a:rPr lang="en"/>
              <a:t>(</a:t>
            </a:r>
            <a:r>
              <a:rPr b="1" lang="en">
                <a:solidFill>
                  <a:srgbClr val="FF0000"/>
                </a:solidFill>
              </a:rPr>
              <a:t>Overfitting</a:t>
            </a:r>
            <a:r>
              <a:rPr lang="en"/>
              <a:t>).</a:t>
            </a:r>
            <a:endParaRPr/>
          </a:p>
          <a:p>
            <a:pPr indent="0" lvl="0" marL="0" rtl="0" algn="l">
              <a:spcBef>
                <a:spcPts val="1600"/>
              </a:spcBef>
              <a:spcAft>
                <a:spcPts val="1600"/>
              </a:spcAft>
              <a:buNone/>
            </a:pPr>
            <a:r>
              <a:rPr lang="en"/>
              <a:t>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5"/>
          <p:cNvSpPr txBox="1"/>
          <p:nvPr>
            <p:ph type="title"/>
          </p:nvPr>
        </p:nvSpPr>
        <p:spPr>
          <a:xfrm>
            <a:off x="0" y="0"/>
            <a:ext cx="9144000" cy="59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Example</a:t>
            </a:r>
            <a:endParaRPr b="1"/>
          </a:p>
        </p:txBody>
      </p:sp>
      <p:sp>
        <p:nvSpPr>
          <p:cNvPr id="196" name="Google Shape;196;p35"/>
          <p:cNvSpPr txBox="1"/>
          <p:nvPr>
            <p:ph idx="1" type="body"/>
          </p:nvPr>
        </p:nvSpPr>
        <p:spPr>
          <a:xfrm>
            <a:off x="0" y="671475"/>
            <a:ext cx="9144000" cy="447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of high bias and low variance </a:t>
            </a:r>
            <a:endParaRPr/>
          </a:p>
          <a:p>
            <a:pPr indent="0" lvl="0" marL="0" rtl="0" algn="l">
              <a:spcBef>
                <a:spcPts val="1600"/>
              </a:spcBef>
              <a:spcAft>
                <a:spcPts val="0"/>
              </a:spcAft>
              <a:buNone/>
            </a:pPr>
            <a:r>
              <a:rPr b="1" lang="en"/>
              <a:t>We have a person who is let’s say young, less than 30 years old and we know </a:t>
            </a:r>
            <a:r>
              <a:rPr b="1" lang="en"/>
              <a:t>this</a:t>
            </a:r>
            <a:r>
              <a:rPr b="1" lang="en"/>
              <a:t> person is quite rich and we’re trying to find him, if this person who’ll buy a racing or a expensive car.</a:t>
            </a:r>
            <a:endParaRPr b="1"/>
          </a:p>
          <a:p>
            <a:pPr indent="0" lvl="0" marL="0" rtl="0" algn="l">
              <a:spcBef>
                <a:spcPts val="1600"/>
              </a:spcBef>
              <a:spcAft>
                <a:spcPts val="0"/>
              </a:spcAft>
              <a:buNone/>
            </a:pPr>
            <a:r>
              <a:rPr b="1" lang="en"/>
              <a:t>	→ </a:t>
            </a:r>
            <a:r>
              <a:rPr lang="en"/>
              <a:t>Your model has low variance, high bias , if it says that this person is young and i think he’s not going to buy an expensive car.</a:t>
            </a:r>
            <a:endParaRPr/>
          </a:p>
          <a:p>
            <a:pPr indent="0" lvl="0" marL="0" rtl="0" algn="l">
              <a:spcBef>
                <a:spcPts val="1600"/>
              </a:spcBef>
              <a:spcAft>
                <a:spcPts val="0"/>
              </a:spcAft>
              <a:buNone/>
            </a:pPr>
            <a:r>
              <a:rPr lang="en"/>
              <a:t>	→ What the model has done here is that it hasn’t explore very deep relationship within data.</a:t>
            </a:r>
            <a:endParaRPr/>
          </a:p>
          <a:p>
            <a:pPr indent="457200" lvl="0" marL="0" rtl="0" algn="l">
              <a:spcBef>
                <a:spcPts val="1600"/>
              </a:spcBef>
              <a:spcAft>
                <a:spcPts val="1600"/>
              </a:spcAft>
              <a:buNone/>
            </a:pPr>
            <a:r>
              <a:rPr lang="en"/>
              <a:t>→ It hasn’t explored different relationships, it has been </a:t>
            </a:r>
            <a:r>
              <a:rPr lang="en"/>
              <a:t>underfitted</a:t>
            </a:r>
            <a:r>
              <a:rPr lang="en"/>
              <a:t>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3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6"/>
          <p:cNvSpPr txBox="1"/>
          <p:nvPr>
            <p:ph idx="1" type="body"/>
          </p:nvPr>
        </p:nvSpPr>
        <p:spPr>
          <a:xfrm>
            <a:off x="0" y="1489825"/>
            <a:ext cx="9144000" cy="365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However, this also associated with low variance because this relationship, the fact that a young person generally doesn’t buy an expensive car is generally true </a:t>
            </a:r>
            <a:endParaRPr/>
          </a:p>
          <a:p>
            <a:pPr indent="457200" lvl="0" marL="0" rtl="0" algn="l">
              <a:spcBef>
                <a:spcPts val="1600"/>
              </a:spcBef>
              <a:spcAft>
                <a:spcPts val="0"/>
              </a:spcAft>
              <a:buNone/>
            </a:pPr>
            <a:r>
              <a:rPr lang="en"/>
              <a:t>→ So we would expect this information to generalize well enough for seen data.</a:t>
            </a:r>
            <a:endParaRPr/>
          </a:p>
          <a:p>
            <a:pPr indent="457200" lvl="0" marL="0" rtl="0" algn="l">
              <a:spcBef>
                <a:spcPts val="1600"/>
              </a:spcBef>
              <a:spcAft>
                <a:spcPts val="0"/>
              </a:spcAft>
              <a:buNone/>
            </a:pPr>
            <a:r>
              <a:rPr lang="en"/>
              <a:t>→ the </a:t>
            </a:r>
            <a:r>
              <a:rPr lang="en"/>
              <a:t>variance</a:t>
            </a:r>
            <a:r>
              <a:rPr lang="en"/>
              <a:t> is low in this example.</a:t>
            </a:r>
            <a:endParaRPr/>
          </a:p>
          <a:p>
            <a:pPr indent="457200" lvl="0" marL="0" rtl="0" algn="l">
              <a:spcBef>
                <a:spcPts val="1600"/>
              </a:spcBef>
              <a:spcAft>
                <a:spcPts val="1600"/>
              </a:spcAft>
              <a:buNone/>
            </a:pPr>
            <a:r>
              <a:rPr lang="en"/>
              <a:t>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7"/>
          <p:cNvSpPr txBox="1"/>
          <p:nvPr>
            <p:ph type="title"/>
          </p:nvPr>
        </p:nvSpPr>
        <p:spPr>
          <a:xfrm>
            <a:off x="0" y="0"/>
            <a:ext cx="9144000" cy="59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Example : 2</a:t>
            </a:r>
            <a:endParaRPr b="1"/>
          </a:p>
        </p:txBody>
      </p:sp>
      <p:sp>
        <p:nvSpPr>
          <p:cNvPr id="208" name="Google Shape;208;p37"/>
          <p:cNvSpPr txBox="1"/>
          <p:nvPr>
            <p:ph idx="1" type="body"/>
          </p:nvPr>
        </p:nvSpPr>
        <p:spPr>
          <a:xfrm>
            <a:off x="0" y="591000"/>
            <a:ext cx="9144000" cy="45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with high variance and low bias</a:t>
            </a:r>
            <a:endParaRPr/>
          </a:p>
          <a:p>
            <a:pPr indent="0" lvl="0" marL="0" rtl="0" algn="l">
              <a:spcBef>
                <a:spcPts val="1600"/>
              </a:spcBef>
              <a:spcAft>
                <a:spcPts val="0"/>
              </a:spcAft>
              <a:buNone/>
            </a:pPr>
            <a:r>
              <a:rPr lang="en"/>
              <a:t>Let’s assume we have a person, he lives in a </a:t>
            </a:r>
            <a:r>
              <a:rPr lang="en"/>
              <a:t>greenhouse has brown eye and we want see he will buy a car.</a:t>
            </a:r>
            <a:endParaRPr/>
          </a:p>
          <a:p>
            <a:pPr indent="457200" lvl="0" marL="0" rtl="0" algn="l">
              <a:spcBef>
                <a:spcPts val="1600"/>
              </a:spcBef>
              <a:spcAft>
                <a:spcPts val="0"/>
              </a:spcAft>
              <a:buNone/>
            </a:pPr>
            <a:r>
              <a:rPr lang="en"/>
              <a:t>→ A model that has gone so deep in order to find these relationships actually has a low biad.</a:t>
            </a:r>
            <a:endParaRPr/>
          </a:p>
          <a:p>
            <a:pPr indent="457200" lvl="0" marL="0" rtl="0" algn="l">
              <a:spcBef>
                <a:spcPts val="1600"/>
              </a:spcBef>
              <a:spcAft>
                <a:spcPts val="0"/>
              </a:spcAft>
              <a:buNone/>
            </a:pPr>
            <a:r>
              <a:rPr lang="en"/>
              <a:t>→ Because it has really explored a lots of information about the training data.</a:t>
            </a:r>
            <a:endParaRPr/>
          </a:p>
          <a:p>
            <a:pPr indent="457200" lvl="0" marL="0" rtl="0" algn="l">
              <a:spcBef>
                <a:spcPts val="1600"/>
              </a:spcBef>
              <a:spcAft>
                <a:spcPts val="0"/>
              </a:spcAft>
              <a:buNone/>
            </a:pPr>
            <a:r>
              <a:rPr lang="en"/>
              <a:t>→ however, it is making the mistake that every person that this character is going to buy a car.</a:t>
            </a:r>
            <a:endParaRPr/>
          </a:p>
          <a:p>
            <a:pPr indent="0" lvl="0" marL="457200" rtl="0" algn="l">
              <a:spcBef>
                <a:spcPts val="1600"/>
              </a:spcBef>
              <a:spcAft>
                <a:spcPts val="0"/>
              </a:spcAft>
              <a:buNone/>
            </a:pPr>
            <a:r>
              <a:rPr lang="en"/>
              <a:t>→ Therefore, it generalize for some thing that it shouldn’t.</a:t>
            </a:r>
            <a:endParaRPr/>
          </a:p>
          <a:p>
            <a:pPr indent="0" lvl="0" marL="457200" rtl="0" algn="l">
              <a:spcBef>
                <a:spcPts val="1600"/>
              </a:spcBef>
              <a:spcAft>
                <a:spcPts val="1600"/>
              </a:spcAft>
              <a:buNone/>
            </a:pPr>
            <a:r>
              <a:rPr lang="en"/>
              <a:t>→ we actually have high variance but low bias. </a:t>
            </a:r>
            <a:r>
              <a:rPr lang="en"/>
              <a:t>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12" name="Shape 212"/>
        <p:cNvGrpSpPr/>
        <p:nvPr/>
      </p:nvGrpSpPr>
      <p:grpSpPr>
        <a:xfrm>
          <a:off x="0" y="0"/>
          <a:ext cx="0" cy="0"/>
          <a:chOff x="0" y="0"/>
          <a:chExt cx="0" cy="0"/>
        </a:xfrm>
      </p:grpSpPr>
      <p:sp>
        <p:nvSpPr>
          <p:cNvPr id="213" name="Google Shape;213;p3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8"/>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39"/>
          <p:cNvSpPr txBox="1"/>
          <p:nvPr>
            <p:ph type="title"/>
          </p:nvPr>
        </p:nvSpPr>
        <p:spPr>
          <a:xfrm>
            <a:off x="0" y="0"/>
            <a:ext cx="9144000" cy="6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Visualize the relationship </a:t>
            </a:r>
            <a:endParaRPr b="1"/>
          </a:p>
        </p:txBody>
      </p:sp>
      <p:sp>
        <p:nvSpPr>
          <p:cNvPr id="220" name="Google Shape;220;p39"/>
          <p:cNvSpPr txBox="1"/>
          <p:nvPr>
            <p:ph idx="1" type="body"/>
          </p:nvPr>
        </p:nvSpPr>
        <p:spPr>
          <a:xfrm>
            <a:off x="0" y="684900"/>
            <a:ext cx="9064800" cy="43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we were to visualize the </a:t>
            </a:r>
            <a:r>
              <a:rPr lang="en"/>
              <a:t>relationship</a:t>
            </a:r>
            <a:r>
              <a:rPr lang="en"/>
              <a:t> between prediction error and model complexity,</a:t>
            </a:r>
            <a:endParaRPr/>
          </a:p>
          <a:p>
            <a:pPr indent="457200" lvl="0" marL="0" rtl="0" algn="l">
              <a:spcBef>
                <a:spcPts val="1600"/>
              </a:spcBef>
              <a:spcAft>
                <a:spcPts val="0"/>
              </a:spcAft>
              <a:buNone/>
            </a:pPr>
            <a:r>
              <a:rPr lang="en"/>
              <a:t>→ when we begin the training of the model,  we can see that the training error make the error in that training data gets reduced.</a:t>
            </a:r>
            <a:endParaRPr/>
          </a:p>
          <a:p>
            <a:pPr indent="457200" lvl="0" marL="0" rtl="0" algn="l">
              <a:spcBef>
                <a:spcPts val="1600"/>
              </a:spcBef>
              <a:spcAft>
                <a:spcPts val="0"/>
              </a:spcAft>
              <a:buNone/>
            </a:pPr>
            <a:r>
              <a:rPr lang="en"/>
              <a:t>→ same happen in the test data because the predictions are easily generalizable.</a:t>
            </a:r>
            <a:endParaRPr/>
          </a:p>
          <a:p>
            <a:pPr indent="0" lvl="0" marL="0" rtl="0" algn="l">
              <a:spcBef>
                <a:spcPts val="1600"/>
              </a:spcBef>
              <a:spcAft>
                <a:spcPts val="0"/>
              </a:spcAft>
              <a:buNone/>
            </a:pPr>
            <a:r>
              <a:rPr b="1" lang="en">
                <a:solidFill>
                  <a:srgbClr val="FF0000"/>
                </a:solidFill>
              </a:rPr>
              <a:t>However, after a point any improvement in the training error are not realized into test data.</a:t>
            </a:r>
            <a:endParaRPr b="1">
              <a:solidFill>
                <a:srgbClr val="FF0000"/>
              </a:solidFill>
            </a:endParaRPr>
          </a:p>
          <a:p>
            <a:pPr indent="457200" lvl="0" marL="0" rtl="0" algn="l">
              <a:spcBef>
                <a:spcPts val="1600"/>
              </a:spcBef>
              <a:spcAft>
                <a:spcPts val="0"/>
              </a:spcAft>
              <a:buNone/>
            </a:pPr>
            <a:r>
              <a:rPr lang="en"/>
              <a:t>→ this is the point where the model starts over exhausting information, creates prediction that are not generalizable.</a:t>
            </a:r>
            <a:endParaRPr/>
          </a:p>
          <a:p>
            <a:pPr indent="457200" lvl="0" marL="0" rtl="0" algn="l">
              <a:spcBef>
                <a:spcPts val="1600"/>
              </a:spcBef>
              <a:spcAft>
                <a:spcPts val="1600"/>
              </a:spcAft>
              <a:buNone/>
            </a:pPr>
            <a:r>
              <a:rPr lang="en"/>
              <a:t>→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24" name="Shape 224"/>
        <p:cNvGrpSpPr/>
        <p:nvPr/>
      </p:nvGrpSpPr>
      <p:grpSpPr>
        <a:xfrm>
          <a:off x="0" y="0"/>
          <a:ext cx="0" cy="0"/>
          <a:chOff x="0" y="0"/>
          <a:chExt cx="0" cy="0"/>
        </a:xfrm>
      </p:grpSpPr>
      <p:sp>
        <p:nvSpPr>
          <p:cNvPr id="225" name="Google Shape;225;p4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41"/>
          <p:cNvSpPr txBox="1"/>
          <p:nvPr>
            <p:ph type="title"/>
          </p:nvPr>
        </p:nvSpPr>
        <p:spPr>
          <a:xfrm>
            <a:off x="0" y="53725"/>
            <a:ext cx="9144000" cy="2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1"/>
          <p:cNvSpPr txBox="1"/>
          <p:nvPr>
            <p:ph idx="1" type="body"/>
          </p:nvPr>
        </p:nvSpPr>
        <p:spPr>
          <a:xfrm>
            <a:off x="0" y="571800"/>
            <a:ext cx="9144000" cy="45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00"/>
                </a:solidFill>
              </a:rPr>
              <a:t>This is where Bagging actually comes into play and offer it’s </a:t>
            </a:r>
            <a:r>
              <a:rPr b="1" lang="en">
                <a:solidFill>
                  <a:srgbClr val="FFFF00"/>
                </a:solidFill>
              </a:rPr>
              <a:t>utmost</a:t>
            </a:r>
            <a:r>
              <a:rPr b="1" lang="en">
                <a:solidFill>
                  <a:srgbClr val="FFFF00"/>
                </a:solidFill>
              </a:rPr>
              <a:t> value.</a:t>
            </a:r>
            <a:endParaRPr b="1">
              <a:solidFill>
                <a:srgbClr val="FFFF00"/>
              </a:solidFill>
            </a:endParaRPr>
          </a:p>
          <a:p>
            <a:pPr indent="0" lvl="0" marL="0" rtl="0" algn="l">
              <a:spcBef>
                <a:spcPts val="1600"/>
              </a:spcBef>
              <a:spcAft>
                <a:spcPts val="0"/>
              </a:spcAft>
              <a:buNone/>
            </a:pPr>
            <a:r>
              <a:rPr b="1" lang="en">
                <a:solidFill>
                  <a:srgbClr val="FFFF00"/>
                </a:solidFill>
              </a:rPr>
              <a:t>	→ By making slightly different or let say randomized models, we ensure that the predictions do not read very high variance.</a:t>
            </a:r>
            <a:endParaRPr b="1">
              <a:solidFill>
                <a:srgbClr val="FFFF00"/>
              </a:solidFill>
            </a:endParaRPr>
          </a:p>
          <a:p>
            <a:pPr indent="457200" lvl="0" marL="0" rtl="0" algn="l">
              <a:spcBef>
                <a:spcPts val="1600"/>
              </a:spcBef>
              <a:spcAft>
                <a:spcPts val="0"/>
              </a:spcAft>
              <a:buNone/>
            </a:pPr>
            <a:r>
              <a:rPr b="1" lang="en">
                <a:solidFill>
                  <a:srgbClr val="FF0000"/>
                </a:solidFill>
              </a:rPr>
              <a:t>→ we don’t over exhaust the information in the training data.</a:t>
            </a:r>
            <a:endParaRPr b="1">
              <a:solidFill>
                <a:srgbClr val="FF0000"/>
              </a:solidFill>
            </a:endParaRPr>
          </a:p>
          <a:p>
            <a:pPr indent="457200" lvl="0" marL="0" rtl="0" algn="l">
              <a:spcBef>
                <a:spcPts val="1600"/>
              </a:spcBef>
              <a:spcAft>
                <a:spcPts val="0"/>
              </a:spcAft>
              <a:buNone/>
            </a:pPr>
            <a:r>
              <a:rPr b="1" lang="en">
                <a:solidFill>
                  <a:srgbClr val="FFFF00"/>
                </a:solidFill>
              </a:rPr>
              <a:t>→ At the same time, we saw before that when you average slightly different models, we are generally able to get better predictions.</a:t>
            </a:r>
            <a:endParaRPr b="1">
              <a:solidFill>
                <a:srgbClr val="FFFF00"/>
              </a:solidFill>
            </a:endParaRPr>
          </a:p>
          <a:p>
            <a:pPr indent="457200" lvl="0" marL="0" rtl="0" algn="l">
              <a:spcBef>
                <a:spcPts val="1600"/>
              </a:spcBef>
              <a:spcAft>
                <a:spcPts val="1600"/>
              </a:spcAft>
              <a:buNone/>
            </a:pPr>
            <a:r>
              <a:rPr b="1" lang="en">
                <a:solidFill>
                  <a:srgbClr val="FFFF00"/>
                </a:solidFill>
              </a:rPr>
              <a:t> </a:t>
            </a:r>
            <a:endParaRPr b="1">
              <a:solidFill>
                <a:srgbClr val="FFFF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Google Shape;75;p15"/>
          <p:cNvSpPr txBox="1"/>
          <p:nvPr>
            <p:ph type="title"/>
          </p:nvPr>
        </p:nvSpPr>
        <p:spPr>
          <a:xfrm>
            <a:off x="0" y="53725"/>
            <a:ext cx="9144000" cy="73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Python code for Ensemble methods</a:t>
            </a:r>
            <a:endParaRPr/>
          </a:p>
        </p:txBody>
      </p:sp>
      <p:sp>
        <p:nvSpPr>
          <p:cNvPr id="76" name="Google Shape;76;p15"/>
          <p:cNvSpPr txBox="1"/>
          <p:nvPr>
            <p:ph idx="1" type="body"/>
          </p:nvPr>
        </p:nvSpPr>
        <p:spPr>
          <a:xfrm>
            <a:off x="0" y="940075"/>
            <a:ext cx="9144000" cy="3628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u="sng">
                <a:solidFill>
                  <a:schemeClr val="hlink"/>
                </a:solidFill>
                <a:hlinkClick r:id="rId3"/>
              </a:rPr>
              <a:t>https://github.com/Amarnathchode/Ensembling-implementation-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36" name="Shape 236"/>
        <p:cNvGrpSpPr/>
        <p:nvPr/>
      </p:nvGrpSpPr>
      <p:grpSpPr>
        <a:xfrm>
          <a:off x="0" y="0"/>
          <a:ext cx="0" cy="0"/>
          <a:chOff x="0" y="0"/>
          <a:chExt cx="0" cy="0"/>
        </a:xfrm>
      </p:grpSpPr>
      <p:sp>
        <p:nvSpPr>
          <p:cNvPr id="237" name="Google Shape;237;p4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2"/>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42" name="Shape 242"/>
        <p:cNvGrpSpPr/>
        <p:nvPr/>
      </p:nvGrpSpPr>
      <p:grpSpPr>
        <a:xfrm>
          <a:off x="0" y="0"/>
          <a:ext cx="0" cy="0"/>
          <a:chOff x="0" y="0"/>
          <a:chExt cx="0" cy="0"/>
        </a:xfrm>
      </p:grpSpPr>
      <p:sp>
        <p:nvSpPr>
          <p:cNvPr id="243" name="Google Shape;243;p4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3"/>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44"/>
          <p:cNvSpPr txBox="1"/>
          <p:nvPr>
            <p:ph type="title"/>
          </p:nvPr>
        </p:nvSpPr>
        <p:spPr>
          <a:xfrm>
            <a:off x="0" y="0"/>
            <a:ext cx="9144000" cy="65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Ensemble Method - Boosting</a:t>
            </a:r>
            <a:endParaRPr b="1"/>
          </a:p>
        </p:txBody>
      </p:sp>
      <p:sp>
        <p:nvSpPr>
          <p:cNvPr id="250" name="Google Shape;250;p44"/>
          <p:cNvSpPr txBox="1"/>
          <p:nvPr>
            <p:ph idx="1" type="body"/>
          </p:nvPr>
        </p:nvSpPr>
        <p:spPr>
          <a:xfrm>
            <a:off x="0" y="598650"/>
            <a:ext cx="9144000" cy="45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Boosting?</a:t>
            </a:r>
            <a:endParaRPr/>
          </a:p>
          <a:p>
            <a:pPr indent="0" lvl="0" marL="0" rtl="0" algn="l">
              <a:spcBef>
                <a:spcPts val="1600"/>
              </a:spcBef>
              <a:spcAft>
                <a:spcPts val="0"/>
              </a:spcAft>
              <a:buNone/>
            </a:pPr>
            <a:r>
              <a:rPr lang="en"/>
              <a:t>À form of</a:t>
            </a:r>
            <a:r>
              <a:rPr b="1" lang="en">
                <a:solidFill>
                  <a:srgbClr val="FF0000"/>
                </a:solidFill>
              </a:rPr>
              <a:t> weighted averaging of models</a:t>
            </a:r>
            <a:r>
              <a:rPr lang="en"/>
              <a:t> where each model is</a:t>
            </a:r>
            <a:r>
              <a:rPr b="1" lang="en">
                <a:solidFill>
                  <a:srgbClr val="FFFF00"/>
                </a:solidFill>
              </a:rPr>
              <a:t> built sequentially</a:t>
            </a:r>
            <a:r>
              <a:rPr lang="en"/>
              <a:t> via taking into account </a:t>
            </a:r>
            <a:r>
              <a:rPr b="1" lang="en">
                <a:solidFill>
                  <a:srgbClr val="FF0000"/>
                </a:solidFill>
              </a:rPr>
              <a:t>the past model performance</a:t>
            </a:r>
            <a:r>
              <a:rPr lang="en"/>
              <a:t>.</a:t>
            </a:r>
            <a:endParaRPr/>
          </a:p>
          <a:p>
            <a:pPr indent="0" lvl="0" marL="0" rtl="0" algn="l">
              <a:spcBef>
                <a:spcPts val="1600"/>
              </a:spcBef>
              <a:spcAft>
                <a:spcPts val="0"/>
              </a:spcAft>
              <a:buNone/>
            </a:pPr>
            <a:r>
              <a:rPr b="1" lang="en"/>
              <a:t>Bagging</a:t>
            </a:r>
            <a:endParaRPr b="1"/>
          </a:p>
          <a:p>
            <a:pPr indent="0" lvl="0" marL="0" rtl="0" algn="l">
              <a:spcBef>
                <a:spcPts val="1600"/>
              </a:spcBef>
              <a:spcAft>
                <a:spcPts val="0"/>
              </a:spcAft>
              <a:buNone/>
            </a:pPr>
            <a:r>
              <a:rPr b="1" lang="en">
                <a:solidFill>
                  <a:srgbClr val="FF0000"/>
                </a:solidFill>
              </a:rPr>
              <a:t>We can average many different models, which are independent to each other in order to get a better prediction.</a:t>
            </a:r>
            <a:endParaRPr b="1">
              <a:solidFill>
                <a:srgbClr val="FF0000"/>
              </a:solidFill>
            </a:endParaRPr>
          </a:p>
          <a:p>
            <a:pPr indent="0" lvl="0" marL="0" rtl="0" algn="l">
              <a:spcBef>
                <a:spcPts val="1600"/>
              </a:spcBef>
              <a:spcAft>
                <a:spcPts val="0"/>
              </a:spcAft>
              <a:buNone/>
            </a:pPr>
            <a:r>
              <a:rPr lang="en"/>
              <a:t>Boosting says, now i tried to make a model, but i take into account how well the previous model have done in order to make a better prediction.</a:t>
            </a:r>
            <a:endParaRPr/>
          </a:p>
          <a:p>
            <a:pPr indent="0" lvl="0" marL="0" rtl="0" algn="l">
              <a:spcBef>
                <a:spcPts val="1600"/>
              </a:spcBef>
              <a:spcAft>
                <a:spcPts val="0"/>
              </a:spcAft>
              <a:buNone/>
            </a:pPr>
            <a:r>
              <a:rPr lang="en"/>
              <a:t>	→ So, every model we add sequentially to the ensemble, it takes into account how well the previous model have done in order to make a better predictions.</a:t>
            </a:r>
            <a:endParaRPr b="1">
              <a:solidFill>
                <a:srgbClr val="FF0000"/>
              </a:solidFill>
            </a:endParaRPr>
          </a:p>
          <a:p>
            <a:pPr indent="0" lvl="0" marL="0" rtl="0" algn="l">
              <a:spcBef>
                <a:spcPts val="1600"/>
              </a:spcBef>
              <a:spcAft>
                <a:spcPts val="0"/>
              </a:spcAft>
              <a:buClr>
                <a:srgbClr val="000000"/>
              </a:buClr>
              <a:buSzPts val="1100"/>
              <a:buFont typeface="Arial"/>
              <a:buNone/>
            </a:pPr>
            <a:r>
              <a:t/>
            </a:r>
            <a:endParaRPr>
              <a:solidFill>
                <a:srgbClr val="FFFFFF"/>
              </a:solidFill>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45"/>
          <p:cNvSpPr txBox="1"/>
          <p:nvPr>
            <p:ph type="title"/>
          </p:nvPr>
        </p:nvSpPr>
        <p:spPr>
          <a:xfrm>
            <a:off x="0" y="0"/>
            <a:ext cx="9144000" cy="57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Boosting Types</a:t>
            </a:r>
            <a:endParaRPr b="1"/>
          </a:p>
        </p:txBody>
      </p:sp>
      <p:sp>
        <p:nvSpPr>
          <p:cNvPr id="256" name="Google Shape;256;p45"/>
          <p:cNvSpPr txBox="1"/>
          <p:nvPr>
            <p:ph idx="1" type="body"/>
          </p:nvPr>
        </p:nvSpPr>
        <p:spPr>
          <a:xfrm>
            <a:off x="0" y="671475"/>
            <a:ext cx="9144000" cy="447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two main boosting types of algorithms.</a:t>
            </a:r>
            <a:endParaRPr/>
          </a:p>
          <a:p>
            <a:pPr indent="0" lvl="0" marL="0" rtl="0" algn="l">
              <a:spcBef>
                <a:spcPts val="1600"/>
              </a:spcBef>
              <a:spcAft>
                <a:spcPts val="0"/>
              </a:spcAft>
              <a:buNone/>
            </a:pPr>
            <a:r>
              <a:rPr lang="en"/>
              <a:t>	1) Weight based</a:t>
            </a:r>
            <a:endParaRPr/>
          </a:p>
          <a:p>
            <a:pPr indent="0" lvl="0" marL="0" rtl="0" algn="l">
              <a:spcBef>
                <a:spcPts val="1600"/>
              </a:spcBef>
              <a:spcAft>
                <a:spcPts val="0"/>
              </a:spcAft>
              <a:buNone/>
            </a:pPr>
            <a:r>
              <a:rPr lang="en"/>
              <a:t>	2) Residual based</a:t>
            </a:r>
            <a:endParaRPr/>
          </a:p>
          <a:p>
            <a:pPr indent="0" lvl="0" marL="0" rtl="0" algn="l">
              <a:spcBef>
                <a:spcPts val="1600"/>
              </a:spcBef>
              <a:spcAft>
                <a:spcPts val="0"/>
              </a:spcAft>
              <a:buNone/>
            </a:pPr>
            <a:r>
              <a:t/>
            </a:r>
            <a:endParaRPr/>
          </a:p>
          <a:p>
            <a:pPr indent="457200" lvl="0" marL="0" rtl="0" algn="l">
              <a:spcBef>
                <a:spcPts val="1600"/>
              </a:spcBef>
              <a:spcAft>
                <a:spcPts val="1600"/>
              </a:spcAft>
              <a:buNone/>
            </a:pPr>
            <a:r>
              <a:rPr lang="en"/>
              <a:t>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46"/>
          <p:cNvSpPr txBox="1"/>
          <p:nvPr>
            <p:ph type="title"/>
          </p:nvPr>
        </p:nvSpPr>
        <p:spPr>
          <a:xfrm>
            <a:off x="0" y="0"/>
            <a:ext cx="9144000" cy="59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Weight based boosting</a:t>
            </a:r>
            <a:endParaRPr b="1"/>
          </a:p>
        </p:txBody>
      </p:sp>
      <p:sp>
        <p:nvSpPr>
          <p:cNvPr id="262" name="Google Shape;262;p46"/>
          <p:cNvSpPr txBox="1"/>
          <p:nvPr>
            <p:ph idx="1" type="body"/>
          </p:nvPr>
        </p:nvSpPr>
        <p:spPr>
          <a:xfrm>
            <a:off x="0" y="671475"/>
            <a:ext cx="9144000" cy="447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a:t>
            </a:r>
            <a:endParaRPr/>
          </a:p>
          <a:p>
            <a:pPr indent="0" lvl="0" marL="0" rtl="0" algn="l">
              <a:spcBef>
                <a:spcPts val="1600"/>
              </a:spcBef>
              <a:spcAft>
                <a:spcPts val="0"/>
              </a:spcAft>
              <a:buNone/>
            </a:pPr>
            <a:r>
              <a:rPr lang="en"/>
              <a:t>Let’s say we have a tabular dataset, with four features and we want to use this features to predict a target variable </a:t>
            </a:r>
            <a:r>
              <a:rPr b="1" lang="en"/>
              <a:t>Y.</a:t>
            </a:r>
            <a:endParaRPr b="1"/>
          </a:p>
          <a:p>
            <a:pPr indent="0" lvl="0" marL="0" rtl="0" algn="l">
              <a:spcBef>
                <a:spcPts val="1600"/>
              </a:spcBef>
              <a:spcAft>
                <a:spcPts val="0"/>
              </a:spcAft>
              <a:buNone/>
            </a:pPr>
            <a:r>
              <a:rPr b="1" lang="en"/>
              <a:t>What we are going to do in weight boosting is, </a:t>
            </a:r>
            <a:endParaRPr b="1"/>
          </a:p>
          <a:p>
            <a:pPr indent="0" lvl="0" marL="0" rtl="0" algn="l">
              <a:spcBef>
                <a:spcPts val="1600"/>
              </a:spcBef>
              <a:spcAft>
                <a:spcPts val="0"/>
              </a:spcAft>
              <a:buNone/>
            </a:pPr>
            <a:r>
              <a:rPr b="1" lang="en"/>
              <a:t>	→ We </a:t>
            </a:r>
            <a:r>
              <a:rPr lang="en"/>
              <a:t>are going to fit a model.</a:t>
            </a:r>
            <a:endParaRPr/>
          </a:p>
          <a:p>
            <a:pPr indent="0" lvl="0" marL="0" rtl="0" algn="l">
              <a:spcBef>
                <a:spcPts val="1600"/>
              </a:spcBef>
              <a:spcAft>
                <a:spcPts val="0"/>
              </a:spcAft>
              <a:buNone/>
            </a:pPr>
            <a:r>
              <a:rPr lang="en"/>
              <a:t>	→ Generate predictions(call Pred).</a:t>
            </a:r>
            <a:endParaRPr/>
          </a:p>
          <a:p>
            <a:pPr indent="0" lvl="0" marL="0" rtl="0" algn="l">
              <a:spcBef>
                <a:spcPts val="1600"/>
              </a:spcBef>
              <a:spcAft>
                <a:spcPts val="0"/>
              </a:spcAft>
              <a:buNone/>
            </a:pPr>
            <a:r>
              <a:rPr lang="en"/>
              <a:t>	→ These predictions have certain margin of error.</a:t>
            </a:r>
            <a:endParaRPr/>
          </a:p>
          <a:p>
            <a:pPr indent="0" lvl="0" marL="0" rtl="0" algn="l">
              <a:spcBef>
                <a:spcPts val="1600"/>
              </a:spcBef>
              <a:spcAft>
                <a:spcPts val="0"/>
              </a:spcAft>
              <a:buNone/>
            </a:pPr>
            <a:r>
              <a:rPr lang="en"/>
              <a:t>	→ We can calculate this </a:t>
            </a:r>
            <a:r>
              <a:rPr lang="en"/>
              <a:t>absolute error(Y - our prediction),  </a:t>
            </a:r>
            <a:endParaRPr/>
          </a:p>
          <a:p>
            <a:pPr indent="457200" lvl="0" marL="0" rtl="0" algn="l">
              <a:spcBef>
                <a:spcPts val="1600"/>
              </a:spcBef>
              <a:spcAft>
                <a:spcPts val="0"/>
              </a:spcAft>
              <a:buNone/>
            </a:pPr>
            <a:r>
              <a:rPr lang="en"/>
              <a:t>→ </a:t>
            </a:r>
            <a:r>
              <a:rPr b="1" lang="en">
                <a:solidFill>
                  <a:srgbClr val="FF0000"/>
                </a:solidFill>
              </a:rPr>
              <a:t>we generate a new column(</a:t>
            </a:r>
            <a:r>
              <a:rPr b="1" lang="en">
                <a:solidFill>
                  <a:srgbClr val="FFFF00"/>
                </a:solidFill>
              </a:rPr>
              <a:t>weight), </a:t>
            </a:r>
            <a:r>
              <a:rPr b="1" lang="en">
                <a:solidFill>
                  <a:srgbClr val="FF0000"/>
                </a:solidFill>
              </a:rPr>
              <a:t>we say this weight is 1 + the absolute error  </a:t>
            </a:r>
            <a:r>
              <a:rPr lang="en"/>
              <a:t> </a:t>
            </a:r>
            <a:endParaRPr/>
          </a:p>
          <a:p>
            <a:pPr indent="0" lvl="0" marL="0" rtl="0" algn="l">
              <a:spcBef>
                <a:spcPts val="1600"/>
              </a:spcBef>
              <a:spcAft>
                <a:spcPts val="160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66" name="Shape 266"/>
        <p:cNvGrpSpPr/>
        <p:nvPr/>
      </p:nvGrpSpPr>
      <p:grpSpPr>
        <a:xfrm>
          <a:off x="0" y="0"/>
          <a:ext cx="0" cy="0"/>
          <a:chOff x="0" y="0"/>
          <a:chExt cx="0" cy="0"/>
        </a:xfrm>
      </p:grpSpPr>
      <p:sp>
        <p:nvSpPr>
          <p:cNvPr id="267" name="Google Shape;267;p4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7"/>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4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8"/>
          <p:cNvSpPr txBox="1"/>
          <p:nvPr>
            <p:ph idx="1" type="body"/>
          </p:nvPr>
        </p:nvSpPr>
        <p:spPr>
          <a:xfrm>
            <a:off x="0" y="161150"/>
            <a:ext cx="9212700" cy="491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We’re going to fit a new model using the same features and the same target variable, but we’re going to also add this weight column.</a:t>
            </a:r>
            <a:endParaRPr/>
          </a:p>
          <a:p>
            <a:pPr indent="0" lvl="0" marL="0" rtl="0" algn="l">
              <a:spcBef>
                <a:spcPts val="1600"/>
              </a:spcBef>
              <a:spcAft>
                <a:spcPts val="0"/>
              </a:spcAft>
              <a:buNone/>
            </a:pPr>
            <a:r>
              <a:rPr b="1" lang="en">
                <a:solidFill>
                  <a:srgbClr val="FF0000"/>
                </a:solidFill>
              </a:rPr>
              <a:t>What weight says to the model is, </a:t>
            </a:r>
            <a:endParaRPr b="1">
              <a:solidFill>
                <a:srgbClr val="FF0000"/>
              </a:solidFill>
            </a:endParaRPr>
          </a:p>
          <a:p>
            <a:pPr indent="0" lvl="0" marL="0" rtl="0" algn="l">
              <a:spcBef>
                <a:spcPts val="1600"/>
              </a:spcBef>
              <a:spcAft>
                <a:spcPts val="0"/>
              </a:spcAft>
              <a:buNone/>
            </a:pPr>
            <a:r>
              <a:rPr b="1" lang="en">
                <a:solidFill>
                  <a:srgbClr val="FF0000"/>
                </a:solidFill>
              </a:rPr>
              <a:t>	→</a:t>
            </a:r>
            <a:r>
              <a:rPr b="1" lang="en">
                <a:solidFill>
                  <a:srgbClr val="FF0000"/>
                </a:solidFill>
              </a:rPr>
              <a:t> </a:t>
            </a:r>
            <a:r>
              <a:rPr b="1" lang="en">
                <a:solidFill>
                  <a:srgbClr val="FFFFFF"/>
                </a:solidFill>
              </a:rPr>
              <a:t>Put more significance into a certain role.</a:t>
            </a:r>
            <a:endParaRPr b="1">
              <a:solidFill>
                <a:srgbClr val="FFFFFF"/>
              </a:solidFill>
            </a:endParaRPr>
          </a:p>
          <a:p>
            <a:pPr indent="0" lvl="0" marL="0" rtl="0" algn="l">
              <a:spcBef>
                <a:spcPts val="1600"/>
              </a:spcBef>
              <a:spcAft>
                <a:spcPts val="0"/>
              </a:spcAft>
              <a:buNone/>
            </a:pPr>
            <a:r>
              <a:rPr b="1" lang="en">
                <a:solidFill>
                  <a:srgbClr val="FFFFFF"/>
                </a:solidFill>
              </a:rPr>
              <a:t>	</a:t>
            </a:r>
            <a:r>
              <a:rPr lang="en">
                <a:solidFill>
                  <a:srgbClr val="FFFFFF"/>
                </a:solidFill>
              </a:rPr>
              <a:t>→ Yo can almost interpret weight has the number of times that a certain row appear in my data.</a:t>
            </a:r>
            <a:endParaRPr>
              <a:solidFill>
                <a:srgbClr val="FFFFFF"/>
              </a:solidFill>
            </a:endParaRPr>
          </a:p>
          <a:p>
            <a:pPr indent="0" lvl="0" marL="0" rtl="0" algn="l">
              <a:spcBef>
                <a:spcPts val="1600"/>
              </a:spcBef>
              <a:spcAft>
                <a:spcPts val="1600"/>
              </a:spcAft>
              <a:buNone/>
            </a:pPr>
            <a:r>
              <a:rPr lang="en">
                <a:solidFill>
                  <a:srgbClr val="FFFFFF"/>
                </a:solidFill>
              </a:rPr>
              <a:t>	→</a:t>
            </a:r>
            <a:r>
              <a:rPr b="1" lang="en">
                <a:solidFill>
                  <a:srgbClr val="FF0000"/>
                </a:solidFill>
              </a:rPr>
              <a:t> Let’s say weight was 2, this means that this row appears twice, and therefore, has a bigger contribution to the total error.</a:t>
            </a:r>
            <a:endParaRPr b="1">
              <a:solidFill>
                <a:srgbClr val="FF0000"/>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78" name="Shape 278"/>
        <p:cNvGrpSpPr/>
        <p:nvPr/>
      </p:nvGrpSpPr>
      <p:grpSpPr>
        <a:xfrm>
          <a:off x="0" y="0"/>
          <a:ext cx="0" cy="0"/>
          <a:chOff x="0" y="0"/>
          <a:chExt cx="0" cy="0"/>
        </a:xfrm>
      </p:grpSpPr>
      <p:sp>
        <p:nvSpPr>
          <p:cNvPr id="279" name="Google Shape;279;p4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9"/>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5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86" name="Google Shape;286;p50"/>
          <p:cNvSpPr txBox="1"/>
          <p:nvPr>
            <p:ph idx="1" type="body"/>
          </p:nvPr>
        </p:nvSpPr>
        <p:spPr>
          <a:xfrm>
            <a:off x="0" y="805775"/>
            <a:ext cx="9144000" cy="43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Keep repeating this process.</a:t>
            </a:r>
            <a:endParaRPr/>
          </a:p>
          <a:p>
            <a:pPr indent="0" lvl="0" marL="0" rtl="0" algn="l">
              <a:spcBef>
                <a:spcPts val="1600"/>
              </a:spcBef>
              <a:spcAft>
                <a:spcPts val="0"/>
              </a:spcAft>
              <a:buNone/>
            </a:pPr>
            <a:r>
              <a:rPr lang="en"/>
              <a:t>	→ You can, again, calculate a new error based on this error, you calculate new weights.</a:t>
            </a:r>
            <a:endParaRPr/>
          </a:p>
          <a:p>
            <a:pPr indent="0" lvl="0" marL="0" rtl="0" algn="l">
              <a:spcBef>
                <a:spcPts val="1600"/>
              </a:spcBef>
              <a:spcAft>
                <a:spcPts val="0"/>
              </a:spcAft>
              <a:buNone/>
            </a:pPr>
            <a:r>
              <a:rPr lang="en"/>
              <a:t>	→ This how you sequentially add models to the ensemble that take into account how well each model has done in certain cases, maximizing the focus from were the previous models have done more wrong.</a:t>
            </a:r>
            <a:endParaRPr/>
          </a:p>
          <a:p>
            <a:pPr indent="0" lvl="0" marL="0" rtl="0" algn="l">
              <a:spcBef>
                <a:spcPts val="1600"/>
              </a:spcBef>
              <a:spcAft>
                <a:spcPts val="160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90" name="Shape 290"/>
        <p:cNvGrpSpPr/>
        <p:nvPr/>
      </p:nvGrpSpPr>
      <p:grpSpPr>
        <a:xfrm>
          <a:off x="0" y="0"/>
          <a:ext cx="0" cy="0"/>
          <a:chOff x="0" y="0"/>
          <a:chExt cx="0" cy="0"/>
        </a:xfrm>
      </p:grpSpPr>
      <p:sp>
        <p:nvSpPr>
          <p:cNvPr id="291" name="Google Shape;291;p5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1"/>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0" name="Shape 80"/>
        <p:cNvGrpSpPr/>
        <p:nvPr/>
      </p:nvGrpSpPr>
      <p:grpSpPr>
        <a:xfrm>
          <a:off x="0" y="0"/>
          <a:ext cx="0" cy="0"/>
          <a:chOff x="0" y="0"/>
          <a:chExt cx="0" cy="0"/>
        </a:xfrm>
      </p:grpSpPr>
      <p:sp>
        <p:nvSpPr>
          <p:cNvPr id="81" name="Google Shape;81;p1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6"/>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52"/>
          <p:cNvSpPr txBox="1"/>
          <p:nvPr>
            <p:ph type="title"/>
          </p:nvPr>
        </p:nvSpPr>
        <p:spPr>
          <a:xfrm>
            <a:off x="0" y="0"/>
            <a:ext cx="9144000" cy="57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Residual based boosting</a:t>
            </a:r>
            <a:endParaRPr b="1"/>
          </a:p>
        </p:txBody>
      </p:sp>
      <p:sp>
        <p:nvSpPr>
          <p:cNvPr id="298" name="Google Shape;298;p52"/>
          <p:cNvSpPr txBox="1"/>
          <p:nvPr>
            <p:ph idx="1" type="body"/>
          </p:nvPr>
        </p:nvSpPr>
        <p:spPr>
          <a:xfrm>
            <a:off x="0" y="698325"/>
            <a:ext cx="9144000" cy="439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type of boosting has been extremely successful for </a:t>
            </a:r>
            <a:r>
              <a:rPr lang="en"/>
              <a:t>competitions</a:t>
            </a:r>
            <a:r>
              <a:rPr lang="en"/>
              <a:t>.</a:t>
            </a:r>
            <a:endParaRPr/>
          </a:p>
          <a:p>
            <a:pPr indent="0" lvl="0" marL="0" rtl="0" algn="l">
              <a:spcBef>
                <a:spcPts val="1600"/>
              </a:spcBef>
              <a:spcAft>
                <a:spcPts val="0"/>
              </a:spcAft>
              <a:buNone/>
            </a:pPr>
            <a:r>
              <a:rPr lang="en"/>
              <a:t>Let’s say we have the same data set, same features, again we try to predict a Y variable</a:t>
            </a:r>
            <a:endParaRPr/>
          </a:p>
          <a:p>
            <a:pPr indent="457200" lvl="0" marL="0" rtl="0" algn="l">
              <a:spcBef>
                <a:spcPts val="1600"/>
              </a:spcBef>
              <a:spcAft>
                <a:spcPts val="0"/>
              </a:spcAft>
              <a:buNone/>
            </a:pPr>
            <a:r>
              <a:rPr lang="en"/>
              <a:t>→ we fit a model, we make predictions(pred).</a:t>
            </a:r>
            <a:endParaRPr/>
          </a:p>
          <a:p>
            <a:pPr indent="457200" lvl="0" marL="0" rtl="0" algn="l">
              <a:spcBef>
                <a:spcPts val="1600"/>
              </a:spcBef>
              <a:spcAft>
                <a:spcPts val="0"/>
              </a:spcAft>
              <a:buNone/>
            </a:pPr>
            <a:r>
              <a:rPr lang="en"/>
              <a:t>→  We’ll calculate the these prediction but this time, </a:t>
            </a:r>
            <a:endParaRPr/>
          </a:p>
          <a:p>
            <a:pPr indent="457200" lvl="0" marL="0" rtl="0" algn="l">
              <a:spcBef>
                <a:spcPts val="1600"/>
              </a:spcBef>
              <a:spcAft>
                <a:spcPts val="0"/>
              </a:spcAft>
              <a:buNone/>
            </a:pPr>
            <a:r>
              <a:rPr lang="en"/>
              <a:t>→ This time not in absolute term, because were </a:t>
            </a:r>
            <a:r>
              <a:rPr lang="en"/>
              <a:t>interested about the direction of error.</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02" name="Shape 302"/>
        <p:cNvGrpSpPr/>
        <p:nvPr/>
      </p:nvGrpSpPr>
      <p:grpSpPr>
        <a:xfrm>
          <a:off x="0" y="0"/>
          <a:ext cx="0" cy="0"/>
          <a:chOff x="0" y="0"/>
          <a:chExt cx="0" cy="0"/>
        </a:xfrm>
      </p:grpSpPr>
      <p:sp>
        <p:nvSpPr>
          <p:cNvPr id="303" name="Google Shape;303;p5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3"/>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5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4"/>
          <p:cNvSpPr txBox="1"/>
          <p:nvPr>
            <p:ph idx="1" type="body"/>
          </p:nvPr>
        </p:nvSpPr>
        <p:spPr>
          <a:xfrm>
            <a:off x="0" y="1489825"/>
            <a:ext cx="91440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 do next is we take this error and we make it adding a new Y variable so the new error now becomes the new target variable and we use the same features in order to predict this error(New pred).</a:t>
            </a:r>
            <a:endParaRPr/>
          </a:p>
          <a:p>
            <a:pPr indent="0" lvl="0" marL="0" rtl="0" algn="l">
              <a:spcBef>
                <a:spcPts val="1600"/>
              </a:spcBef>
              <a:spcAft>
                <a:spcPts val="0"/>
              </a:spcAft>
              <a:buNone/>
            </a:pPr>
            <a:r>
              <a:rPr lang="en"/>
              <a:t>	→ we’ll take your </a:t>
            </a:r>
            <a:r>
              <a:rPr lang="en"/>
              <a:t>initial</a:t>
            </a:r>
            <a:r>
              <a:rPr lang="en"/>
              <a:t> prediction and then we’ll add the new prediction, which is based on the error of the first prediction.</a:t>
            </a:r>
            <a:endParaRPr/>
          </a:p>
          <a:p>
            <a:pPr indent="457200" lvl="0" marL="0" rtl="0" algn="l">
              <a:spcBef>
                <a:spcPts val="1600"/>
              </a:spcBef>
              <a:spcAft>
                <a:spcPts val="1600"/>
              </a:spcAft>
              <a:buNone/>
            </a:pPr>
            <a:r>
              <a:rPr lang="en"/>
              <a:t>→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14" name="Shape 314"/>
        <p:cNvGrpSpPr/>
        <p:nvPr/>
      </p:nvGrpSpPr>
      <p:grpSpPr>
        <a:xfrm>
          <a:off x="0" y="0"/>
          <a:ext cx="0" cy="0"/>
          <a:chOff x="0" y="0"/>
          <a:chExt cx="0" cy="0"/>
        </a:xfrm>
      </p:grpSpPr>
      <p:sp>
        <p:nvSpPr>
          <p:cNvPr id="315" name="Google Shape;315;p5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5"/>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20" name="Shape 320"/>
        <p:cNvGrpSpPr/>
        <p:nvPr/>
      </p:nvGrpSpPr>
      <p:grpSpPr>
        <a:xfrm>
          <a:off x="0" y="0"/>
          <a:ext cx="0" cy="0"/>
          <a:chOff x="0" y="0"/>
          <a:chExt cx="0" cy="0"/>
        </a:xfrm>
      </p:grpSpPr>
      <p:sp>
        <p:nvSpPr>
          <p:cNvPr id="321" name="Google Shape;321;p5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6"/>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26" name="Shape 326"/>
        <p:cNvGrpSpPr/>
        <p:nvPr/>
      </p:nvGrpSpPr>
      <p:grpSpPr>
        <a:xfrm>
          <a:off x="0" y="0"/>
          <a:ext cx="0" cy="0"/>
          <a:chOff x="0" y="0"/>
          <a:chExt cx="0" cy="0"/>
        </a:xfrm>
      </p:grpSpPr>
      <p:sp>
        <p:nvSpPr>
          <p:cNvPr id="327" name="Google Shape;327;p5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7"/>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58"/>
          <p:cNvSpPr txBox="1"/>
          <p:nvPr>
            <p:ph type="title"/>
          </p:nvPr>
        </p:nvSpPr>
        <p:spPr>
          <a:xfrm>
            <a:off x="0" y="0"/>
            <a:ext cx="9144000" cy="65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Ensemble methods</a:t>
            </a:r>
            <a:endParaRPr b="1"/>
          </a:p>
        </p:txBody>
      </p:sp>
      <p:sp>
        <p:nvSpPr>
          <p:cNvPr id="334" name="Google Shape;334;p58"/>
          <p:cNvSpPr txBox="1"/>
          <p:nvPr>
            <p:ph idx="1" type="body"/>
          </p:nvPr>
        </p:nvSpPr>
        <p:spPr>
          <a:xfrm>
            <a:off x="0" y="657900"/>
            <a:ext cx="9144000" cy="45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is a form of stacking in the end in order to </a:t>
            </a:r>
            <a:r>
              <a:rPr lang="en"/>
              <a:t>boost </a:t>
            </a:r>
            <a:r>
              <a:rPr lang="en"/>
              <a:t>your performance as best as you can</a:t>
            </a:r>
            <a:endParaRPr b="1"/>
          </a:p>
          <a:p>
            <a:pPr indent="0" lvl="0" marL="0" rtl="0" algn="l">
              <a:spcBef>
                <a:spcPts val="1600"/>
              </a:spcBef>
              <a:spcAft>
                <a:spcPts val="0"/>
              </a:spcAft>
              <a:buNone/>
            </a:pPr>
            <a:r>
              <a:rPr b="1" lang="en"/>
              <a:t>What is stacking?</a:t>
            </a:r>
            <a:endParaRPr b="1"/>
          </a:p>
          <a:p>
            <a:pPr indent="0" lvl="0" marL="0" rtl="0" algn="l">
              <a:spcBef>
                <a:spcPts val="1600"/>
              </a:spcBef>
              <a:spcAft>
                <a:spcPts val="0"/>
              </a:spcAft>
              <a:buNone/>
            </a:pPr>
            <a:r>
              <a:rPr lang="en"/>
              <a:t>Means making predictions of a number of models in a hold-out set and then using a different (Meta) model to train on </a:t>
            </a:r>
            <a:r>
              <a:rPr lang="en"/>
              <a:t>these</a:t>
            </a:r>
            <a:r>
              <a:rPr lang="en"/>
              <a:t> predictions.</a:t>
            </a:r>
            <a:endParaRPr/>
          </a:p>
          <a:p>
            <a:pPr indent="0" lvl="0" marL="0" rtl="0" algn="l">
              <a:spcBef>
                <a:spcPts val="1600"/>
              </a:spcBef>
              <a:spcAft>
                <a:spcPts val="160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5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9"/>
          <p:cNvSpPr txBox="1"/>
          <p:nvPr>
            <p:ph idx="1" type="body"/>
          </p:nvPr>
        </p:nvSpPr>
        <p:spPr>
          <a:xfrm>
            <a:off x="0" y="0"/>
            <a:ext cx="9144000" cy="506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new concept because we’re only going to </a:t>
            </a:r>
            <a:r>
              <a:rPr b="1" lang="en">
                <a:solidFill>
                  <a:srgbClr val="FF0000"/>
                </a:solidFill>
              </a:rPr>
              <a:t>use the predictions of some models </a:t>
            </a:r>
            <a:r>
              <a:rPr lang="en"/>
              <a:t>in </a:t>
            </a:r>
            <a:r>
              <a:rPr b="1" lang="en">
                <a:solidFill>
                  <a:srgbClr val="FFFF00"/>
                </a:solidFill>
              </a:rPr>
              <a:t>order to make a better model.</a:t>
            </a:r>
            <a:endParaRPr b="1">
              <a:solidFill>
                <a:srgbClr val="FFFF00"/>
              </a:solidFill>
            </a:endParaRPr>
          </a:p>
          <a:p>
            <a:pPr indent="0" lvl="0" marL="0" rtl="0" algn="l">
              <a:spcBef>
                <a:spcPts val="1600"/>
              </a:spcBef>
              <a:spcAft>
                <a:spcPts val="0"/>
              </a:spcAft>
              <a:buNone/>
            </a:pPr>
            <a:r>
              <a:rPr b="1" lang="en">
                <a:solidFill>
                  <a:srgbClr val="FFFFFF"/>
                </a:solidFill>
              </a:rPr>
              <a:t>Example:</a:t>
            </a:r>
            <a:endParaRPr b="1">
              <a:solidFill>
                <a:srgbClr val="FFFFFF"/>
              </a:solidFill>
            </a:endParaRPr>
          </a:p>
          <a:p>
            <a:pPr indent="0" lvl="0" marL="0" rtl="0" algn="l">
              <a:spcBef>
                <a:spcPts val="1600"/>
              </a:spcBef>
              <a:spcAft>
                <a:spcPts val="0"/>
              </a:spcAft>
              <a:buNone/>
            </a:pPr>
            <a:r>
              <a:rPr lang="en">
                <a:solidFill>
                  <a:srgbClr val="FFFFFF"/>
                </a:solidFill>
              </a:rPr>
              <a:t>Let’s assume we have three kids, name them LR, SVM, KNN they argue about a physics question.</a:t>
            </a:r>
            <a:endParaRPr>
              <a:solidFill>
                <a:srgbClr val="FFFFFF"/>
              </a:solidFill>
            </a:endParaRPr>
          </a:p>
          <a:p>
            <a:pPr indent="0" lvl="0" marL="0" rtl="0" algn="l">
              <a:spcBef>
                <a:spcPts val="1600"/>
              </a:spcBef>
              <a:spcAft>
                <a:spcPts val="0"/>
              </a:spcAft>
              <a:buNone/>
            </a:pPr>
            <a:r>
              <a:rPr lang="en">
                <a:solidFill>
                  <a:srgbClr val="FFFFFF"/>
                </a:solidFill>
              </a:rPr>
              <a:t>	→ So each one </a:t>
            </a:r>
            <a:r>
              <a:rPr lang="en">
                <a:solidFill>
                  <a:srgbClr val="FFFFFF"/>
                </a:solidFill>
              </a:rPr>
              <a:t>believe</a:t>
            </a:r>
            <a:r>
              <a:rPr lang="en">
                <a:solidFill>
                  <a:srgbClr val="FFFFFF"/>
                </a:solidFill>
              </a:rPr>
              <a:t> the answer to a physics question is different </a:t>
            </a:r>
            <a:r>
              <a:rPr lang="en">
                <a:solidFill>
                  <a:srgbClr val="FFFFFF"/>
                </a:solidFill>
              </a:rPr>
              <a:t>first</a:t>
            </a:r>
            <a:r>
              <a:rPr lang="en">
                <a:solidFill>
                  <a:srgbClr val="FFFFFF"/>
                </a:solidFill>
              </a:rPr>
              <a:t> one says 13, second says 18, third says 11 they don’t know how to </a:t>
            </a:r>
            <a:r>
              <a:rPr lang="en">
                <a:solidFill>
                  <a:srgbClr val="FFFFFF"/>
                </a:solidFill>
              </a:rPr>
              <a:t>solve</a:t>
            </a:r>
            <a:r>
              <a:rPr lang="en">
                <a:solidFill>
                  <a:srgbClr val="FFFFFF"/>
                </a:solidFill>
              </a:rPr>
              <a:t> this </a:t>
            </a:r>
            <a:r>
              <a:rPr lang="en">
                <a:solidFill>
                  <a:srgbClr val="FFFFFF"/>
                </a:solidFill>
              </a:rPr>
              <a:t>disagreement.</a:t>
            </a:r>
            <a:endParaRPr>
              <a:solidFill>
                <a:srgbClr val="FFFFFF"/>
              </a:solidFill>
            </a:endParaRPr>
          </a:p>
          <a:p>
            <a:pPr indent="457200" lvl="0" marL="0" rtl="0" algn="l">
              <a:spcBef>
                <a:spcPts val="1600"/>
              </a:spcBef>
              <a:spcAft>
                <a:spcPts val="0"/>
              </a:spcAft>
              <a:buNone/>
            </a:pPr>
            <a:r>
              <a:rPr lang="en">
                <a:solidFill>
                  <a:srgbClr val="FFFFFF"/>
                </a:solidFill>
              </a:rPr>
              <a:t>→ So you can almost see the kids, there’s </a:t>
            </a:r>
            <a:r>
              <a:rPr b="1" lang="en">
                <a:solidFill>
                  <a:srgbClr val="FF0000"/>
                </a:solidFill>
              </a:rPr>
              <a:t>different models here</a:t>
            </a:r>
            <a:r>
              <a:rPr lang="en">
                <a:solidFill>
                  <a:srgbClr val="FFFFFF"/>
                </a:solidFill>
              </a:rPr>
              <a:t>, they </a:t>
            </a:r>
            <a:r>
              <a:rPr b="1" lang="en">
                <a:solidFill>
                  <a:srgbClr val="FF0000"/>
                </a:solidFill>
              </a:rPr>
              <a:t>take input data(</a:t>
            </a:r>
            <a:r>
              <a:rPr b="1" lang="en">
                <a:solidFill>
                  <a:srgbClr val="FFFF00"/>
                </a:solidFill>
              </a:rPr>
              <a:t>Question)</a:t>
            </a:r>
            <a:r>
              <a:rPr b="1" lang="en">
                <a:solidFill>
                  <a:srgbClr val="FF0000"/>
                </a:solidFill>
              </a:rPr>
              <a:t>.</a:t>
            </a:r>
            <a:endParaRPr b="1">
              <a:solidFill>
                <a:srgbClr val="FF0000"/>
              </a:solidFill>
            </a:endParaRPr>
          </a:p>
          <a:p>
            <a:pPr indent="457200" lvl="0" marL="0" rtl="0" algn="l">
              <a:spcBef>
                <a:spcPts val="1600"/>
              </a:spcBef>
              <a:spcAft>
                <a:spcPts val="0"/>
              </a:spcAft>
              <a:buNone/>
            </a:pPr>
            <a:r>
              <a:rPr lang="en">
                <a:solidFill>
                  <a:srgbClr val="FFFFFF"/>
                </a:solidFill>
              </a:rPr>
              <a:t>→ </a:t>
            </a:r>
            <a:r>
              <a:rPr b="1" lang="en">
                <a:solidFill>
                  <a:srgbClr val="FF0000"/>
                </a:solidFill>
              </a:rPr>
              <a:t> </a:t>
            </a:r>
            <a:r>
              <a:rPr b="1" lang="en">
                <a:solidFill>
                  <a:srgbClr val="FF0000"/>
                </a:solidFill>
              </a:rPr>
              <a:t> </a:t>
            </a:r>
            <a:r>
              <a:rPr b="1" lang="en">
                <a:solidFill>
                  <a:srgbClr val="FFFF00"/>
                </a:solidFill>
              </a:rPr>
              <a:t>They processed it </a:t>
            </a:r>
            <a:r>
              <a:rPr b="1" lang="en">
                <a:solidFill>
                  <a:srgbClr val="FFFF00"/>
                </a:solidFill>
              </a:rPr>
              <a:t>based</a:t>
            </a:r>
            <a:r>
              <a:rPr b="1" lang="en">
                <a:solidFill>
                  <a:srgbClr val="FFFF00"/>
                </a:solidFill>
              </a:rPr>
              <a:t> on historical information and they are able to output an estimate, a prediction.</a:t>
            </a:r>
            <a:endParaRPr b="1">
              <a:solidFill>
                <a:srgbClr val="FFFF00"/>
              </a:solidFill>
            </a:endParaRPr>
          </a:p>
          <a:p>
            <a:pPr indent="457200" lvl="0" marL="0" rtl="0" algn="l">
              <a:spcBef>
                <a:spcPts val="1600"/>
              </a:spcBef>
              <a:spcAft>
                <a:spcPts val="0"/>
              </a:spcAft>
              <a:buNone/>
            </a:pPr>
            <a:r>
              <a:rPr b="1" lang="en">
                <a:solidFill>
                  <a:srgbClr val="FFFF00"/>
                </a:solidFill>
              </a:rPr>
              <a:t> </a:t>
            </a:r>
            <a:endParaRPr b="1">
              <a:solidFill>
                <a:srgbClr val="FFFF00"/>
              </a:solidFill>
            </a:endParaRPr>
          </a:p>
          <a:p>
            <a:pPr indent="0" lvl="0" marL="0" rtl="0" algn="l">
              <a:spcBef>
                <a:spcPts val="1600"/>
              </a:spcBef>
              <a:spcAft>
                <a:spcPts val="0"/>
              </a:spcAft>
              <a:buNone/>
            </a:pPr>
            <a:r>
              <a:rPr lang="en">
                <a:solidFill>
                  <a:srgbClr val="FFFFFF"/>
                </a:solidFill>
              </a:rPr>
              <a:t>	</a:t>
            </a:r>
            <a:endParaRPr>
              <a:solidFill>
                <a:srgbClr val="FFFFFF"/>
              </a:solidFill>
            </a:endParaRPr>
          </a:p>
          <a:p>
            <a:pPr indent="0" lvl="0" marL="0" rtl="0" algn="l">
              <a:spcBef>
                <a:spcPts val="1600"/>
              </a:spcBef>
              <a:spcAft>
                <a:spcPts val="160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44" name="Shape 344"/>
        <p:cNvGrpSpPr/>
        <p:nvPr/>
      </p:nvGrpSpPr>
      <p:grpSpPr>
        <a:xfrm>
          <a:off x="0" y="0"/>
          <a:ext cx="0" cy="0"/>
          <a:chOff x="0" y="0"/>
          <a:chExt cx="0" cy="0"/>
        </a:xfrm>
      </p:grpSpPr>
      <p:sp>
        <p:nvSpPr>
          <p:cNvPr id="345" name="Google Shape;345;p6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6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6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61"/>
          <p:cNvSpPr txBox="1"/>
          <p:nvPr>
            <p:ph idx="1" type="body"/>
          </p:nvPr>
        </p:nvSpPr>
        <p:spPr>
          <a:xfrm>
            <a:off x="0" y="25"/>
            <a:ext cx="9144000" cy="51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way to say this is to say there is to say there was a teacher, </a:t>
            </a:r>
            <a:endParaRPr/>
          </a:p>
          <a:p>
            <a:pPr indent="0" lvl="0" marL="0" rtl="0" algn="l">
              <a:spcBef>
                <a:spcPts val="1600"/>
              </a:spcBef>
              <a:spcAft>
                <a:spcPts val="0"/>
              </a:spcAft>
              <a:buNone/>
            </a:pPr>
            <a:r>
              <a:rPr lang="en"/>
              <a:t>	→ Miss DL, who had seen this discussion and she decided to step up.</a:t>
            </a:r>
            <a:endParaRPr/>
          </a:p>
          <a:p>
            <a:pPr indent="457200" lvl="0" marL="0" rtl="0" algn="l">
              <a:spcBef>
                <a:spcPts val="1600"/>
              </a:spcBef>
              <a:spcAft>
                <a:spcPts val="0"/>
              </a:spcAft>
              <a:buNone/>
            </a:pPr>
            <a:r>
              <a:rPr lang="en"/>
              <a:t>→ While she didn’t know the question, she does know the students quite well, </a:t>
            </a:r>
            <a:endParaRPr/>
          </a:p>
          <a:p>
            <a:pPr indent="457200" lvl="0" marL="0" rtl="0" algn="l">
              <a:spcBef>
                <a:spcPts val="1600"/>
              </a:spcBef>
              <a:spcAft>
                <a:spcPts val="0"/>
              </a:spcAft>
              <a:buNone/>
            </a:pPr>
            <a:r>
              <a:rPr lang="en"/>
              <a:t>→ She knows the strength and weakness of each one.</a:t>
            </a:r>
            <a:endParaRPr/>
          </a:p>
          <a:p>
            <a:pPr indent="457200" lvl="0" marL="0" rtl="0" algn="l">
              <a:spcBef>
                <a:spcPts val="1600"/>
              </a:spcBef>
              <a:spcAft>
                <a:spcPts val="0"/>
              </a:spcAft>
              <a:buNone/>
            </a:pPr>
            <a:r>
              <a:rPr lang="en"/>
              <a:t>→ She knows how well they have done historically in physics questions.</a:t>
            </a:r>
            <a:endParaRPr/>
          </a:p>
          <a:p>
            <a:pPr indent="457200" lvl="0" marL="0" rtl="0" algn="l">
              <a:spcBef>
                <a:spcPts val="1600"/>
              </a:spcBef>
              <a:spcAft>
                <a:spcPts val="0"/>
              </a:spcAft>
              <a:buNone/>
            </a:pPr>
            <a:r>
              <a:rPr lang="en"/>
              <a:t>→ And from the range of values they have provided, she is able to give an estimate.</a:t>
            </a:r>
            <a:endParaRPr/>
          </a:p>
          <a:p>
            <a:pPr indent="457200" lvl="0" marL="0" rtl="0" algn="l">
              <a:spcBef>
                <a:spcPts val="1600"/>
              </a:spcBef>
              <a:spcAft>
                <a:spcPts val="0"/>
              </a:spcAft>
              <a:buNone/>
            </a:pPr>
            <a:r>
              <a:rPr lang="en"/>
              <a:t>→ Let’s  </a:t>
            </a:r>
            <a:r>
              <a:rPr b="1" lang="en">
                <a:solidFill>
                  <a:srgbClr val="FF0000"/>
                </a:solidFill>
              </a:rPr>
              <a:t>say that in this concept, she knows that SVM is really good in physics, and her father works in department of physics.</a:t>
            </a:r>
            <a:endParaRPr b="1">
              <a:solidFill>
                <a:srgbClr val="FF0000"/>
              </a:solidFill>
            </a:endParaRPr>
          </a:p>
          <a:p>
            <a:pPr indent="457200" lvl="0" marL="0" rtl="0" algn="l">
              <a:spcBef>
                <a:spcPts val="1600"/>
              </a:spcBef>
              <a:spcAft>
                <a:spcPts val="0"/>
              </a:spcAft>
              <a:buNone/>
            </a:pPr>
            <a:r>
              <a:rPr b="1" lang="en">
                <a:solidFill>
                  <a:srgbClr val="FF0000"/>
                </a:solidFill>
              </a:rPr>
              <a:t>→ </a:t>
            </a:r>
            <a:r>
              <a:rPr b="1" lang="en">
                <a:solidFill>
                  <a:srgbClr val="FFFF00"/>
                </a:solidFill>
              </a:rPr>
              <a:t>Therefore she should have bigger contribution to this ensemble than every other kib.</a:t>
            </a:r>
            <a:endParaRPr>
              <a:solidFill>
                <a:srgbClr val="FFFFFF"/>
              </a:solidFill>
            </a:endParaRPr>
          </a:p>
          <a:p>
            <a:pPr indent="457200" lvl="0" marL="0" rtl="0" algn="l">
              <a:spcBef>
                <a:spcPts val="1600"/>
              </a:spcBef>
              <a:spcAft>
                <a:spcPts val="0"/>
              </a:spcAft>
              <a:buNone/>
            </a:pPr>
            <a:r>
              <a:rPr lang="en">
                <a:solidFill>
                  <a:srgbClr val="FFFFFF"/>
                </a:solidFill>
              </a:rPr>
              <a:t>→ The answer is 17.</a:t>
            </a:r>
            <a:endParaRPr>
              <a:solidFill>
                <a:srgbClr val="FFFFFF"/>
              </a:solidFill>
            </a:endParaRPr>
          </a:p>
          <a:p>
            <a:pPr indent="457200" lvl="0" marL="0" rtl="0" algn="l">
              <a:spcBef>
                <a:spcPts val="1600"/>
              </a:spcBef>
              <a:spcAft>
                <a:spcPts val="1600"/>
              </a:spcAft>
              <a:buNone/>
            </a:pPr>
            <a:r>
              <a:rPr b="1" lang="en">
                <a:solidFill>
                  <a:srgbClr val="FFFF00"/>
                </a:solidFill>
              </a:rPr>
              <a:t> </a:t>
            </a:r>
            <a:r>
              <a:rPr b="1" lang="en">
                <a:solidFill>
                  <a:srgbClr val="FF0000"/>
                </a:solidFill>
              </a:rPr>
              <a:t> </a:t>
            </a:r>
            <a:endParaRPr b="1">
              <a:solidFill>
                <a:srgbClr val="FF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7"/>
          <p:cNvSpPr txBox="1"/>
          <p:nvPr>
            <p:ph type="title"/>
          </p:nvPr>
        </p:nvSpPr>
        <p:spPr>
          <a:xfrm>
            <a:off x="0" y="0"/>
            <a:ext cx="9144000" cy="61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What is ensemble modelling?</a:t>
            </a:r>
            <a:endParaRPr b="1"/>
          </a:p>
        </p:txBody>
      </p:sp>
      <p:sp>
        <p:nvSpPr>
          <p:cNvPr id="88" name="Google Shape;88;p17"/>
          <p:cNvSpPr txBox="1"/>
          <p:nvPr>
            <p:ph idx="1" type="body"/>
          </p:nvPr>
        </p:nvSpPr>
        <p:spPr>
          <a:xfrm>
            <a:off x="0" y="533425"/>
            <a:ext cx="9102300" cy="461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means combining different machine learning models to get a better prediction.</a:t>
            </a:r>
            <a:endParaRPr/>
          </a:p>
          <a:p>
            <a:pPr indent="0" lvl="0" marL="0" rtl="0" algn="l">
              <a:spcBef>
                <a:spcPts val="1600"/>
              </a:spcBef>
              <a:spcAft>
                <a:spcPts val="0"/>
              </a:spcAft>
              <a:buClr>
                <a:srgbClr val="000000"/>
              </a:buClr>
              <a:buSzPts val="1100"/>
              <a:buFont typeface="Arial"/>
              <a:buNone/>
            </a:pPr>
            <a:r>
              <a:rPr b="1" lang="en"/>
              <a:t>Learning Objectives</a:t>
            </a:r>
            <a:endParaRPr b="1"/>
          </a:p>
          <a:p>
            <a:pPr indent="457200" lvl="0" marL="0" rtl="0" algn="l">
              <a:spcBef>
                <a:spcPts val="1600"/>
              </a:spcBef>
              <a:spcAft>
                <a:spcPts val="0"/>
              </a:spcAft>
              <a:buClr>
                <a:srgbClr val="000000"/>
              </a:buClr>
              <a:buSzPts val="1100"/>
              <a:buFont typeface="Arial"/>
              <a:buNone/>
            </a:pPr>
            <a:r>
              <a:rPr lang="en"/>
              <a:t>→ Describe and compare ensembling methods</a:t>
            </a:r>
            <a:endParaRPr/>
          </a:p>
          <a:p>
            <a:pPr indent="457200" lvl="0" marL="0" rtl="0" algn="l">
              <a:spcBef>
                <a:spcPts val="1600"/>
              </a:spcBef>
              <a:spcAft>
                <a:spcPts val="0"/>
              </a:spcAft>
              <a:buClr>
                <a:srgbClr val="000000"/>
              </a:buClr>
              <a:buSzPts val="1100"/>
              <a:buFont typeface="Arial"/>
              <a:buNone/>
            </a:pPr>
            <a:r>
              <a:rPr lang="en"/>
              <a:t>→ List and describe plan of validation schemes for ensembling</a:t>
            </a:r>
            <a:endParaRPr/>
          </a:p>
          <a:p>
            <a:pPr indent="457200" lvl="0" marL="0" rtl="0" algn="l">
              <a:spcBef>
                <a:spcPts val="1600"/>
              </a:spcBef>
              <a:spcAft>
                <a:spcPts val="0"/>
              </a:spcAft>
              <a:buClr>
                <a:srgbClr val="000000"/>
              </a:buClr>
              <a:buSzPts val="1100"/>
              <a:buFont typeface="Arial"/>
              <a:buNone/>
            </a:pPr>
            <a:r>
              <a:rPr lang="en"/>
              <a:t>→ Compare validation schemes</a:t>
            </a:r>
            <a:endParaRPr/>
          </a:p>
          <a:p>
            <a:pPr indent="457200" lvl="0" marL="0" rtl="0" algn="l">
              <a:spcBef>
                <a:spcPts val="1600"/>
              </a:spcBef>
              <a:spcAft>
                <a:spcPts val="0"/>
              </a:spcAft>
              <a:buClr>
                <a:srgbClr val="000000"/>
              </a:buClr>
              <a:buSzPts val="1100"/>
              <a:buFont typeface="Arial"/>
              <a:buNone/>
            </a:pPr>
            <a:r>
              <a:rPr lang="en"/>
              <a:t>→ Successfully implement ensembling in practical task</a:t>
            </a:r>
            <a:endParaRPr/>
          </a:p>
          <a:p>
            <a:pPr indent="0" lvl="0" marL="0" rtl="0" algn="l">
              <a:spcBef>
                <a:spcPts val="1600"/>
              </a:spcBef>
              <a:spcAft>
                <a:spcPts val="0"/>
              </a:spcAft>
              <a:buNone/>
            </a:pPr>
            <a:r>
              <a:rPr lang="en"/>
              <a:t>There are </a:t>
            </a:r>
            <a:r>
              <a:rPr b="1" lang="en"/>
              <a:t>various ensemble methods</a:t>
            </a:r>
            <a:r>
              <a:rPr lang="en"/>
              <a:t>.</a:t>
            </a:r>
            <a:endParaRPr/>
          </a:p>
          <a:p>
            <a:pPr indent="0" lvl="0" marL="0" rtl="0" algn="l">
              <a:spcBef>
                <a:spcPts val="1600"/>
              </a:spcBef>
              <a:spcAft>
                <a:spcPts val="1600"/>
              </a:spcAft>
              <a:buNone/>
            </a:pPr>
            <a:r>
              <a:rPr lang="en"/>
              <a:t>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56" name="Shape 356"/>
        <p:cNvGrpSpPr/>
        <p:nvPr/>
      </p:nvGrpSpPr>
      <p:grpSpPr>
        <a:xfrm>
          <a:off x="0" y="0"/>
          <a:ext cx="0" cy="0"/>
          <a:chOff x="0" y="0"/>
          <a:chExt cx="0" cy="0"/>
        </a:xfrm>
      </p:grpSpPr>
      <p:sp>
        <p:nvSpPr>
          <p:cNvPr id="357" name="Google Shape;357;p6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62"/>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6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63"/>
          <p:cNvSpPr txBox="1"/>
          <p:nvPr>
            <p:ph idx="1" type="body"/>
          </p:nvPr>
        </p:nvSpPr>
        <p:spPr>
          <a:xfrm>
            <a:off x="80575" y="1489825"/>
            <a:ext cx="86754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this is how a meta model works, it doesn’t need to know the input data.</a:t>
            </a:r>
            <a:endParaRPr/>
          </a:p>
          <a:p>
            <a:pPr indent="457200" lvl="0" marL="0" rtl="0" algn="l">
              <a:spcBef>
                <a:spcPts val="1600"/>
              </a:spcBef>
              <a:spcAft>
                <a:spcPts val="0"/>
              </a:spcAft>
              <a:buNone/>
            </a:pPr>
            <a:r>
              <a:rPr lang="en"/>
              <a:t>→ It just knows how the models have done historically, in order to find the best way to combine them.</a:t>
            </a:r>
            <a:endParaRPr/>
          </a:p>
          <a:p>
            <a:pPr indent="457200" lvl="0" marL="0" rtl="0" algn="l">
              <a:spcBef>
                <a:spcPts val="1600"/>
              </a:spcBef>
              <a:spcAft>
                <a:spcPts val="1600"/>
              </a:spcAft>
              <a:buNone/>
            </a:pPr>
            <a:r>
              <a:rPr lang="en"/>
              <a:t>→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68" name="Shape 368"/>
        <p:cNvGrpSpPr/>
        <p:nvPr/>
      </p:nvGrpSpPr>
      <p:grpSpPr>
        <a:xfrm>
          <a:off x="0" y="0"/>
          <a:ext cx="0" cy="0"/>
          <a:chOff x="0" y="0"/>
          <a:chExt cx="0" cy="0"/>
        </a:xfrm>
      </p:grpSpPr>
      <p:sp>
        <p:nvSpPr>
          <p:cNvPr id="369" name="Google Shape;369;p6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6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65"/>
          <p:cNvSpPr txBox="1"/>
          <p:nvPr>
            <p:ph type="title"/>
          </p:nvPr>
        </p:nvSpPr>
        <p:spPr>
          <a:xfrm>
            <a:off x="0" y="0"/>
            <a:ext cx="8756100" cy="62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65"/>
          <p:cNvSpPr txBox="1"/>
          <p:nvPr>
            <p:ph idx="1" type="body"/>
          </p:nvPr>
        </p:nvSpPr>
        <p:spPr>
          <a:xfrm>
            <a:off x="0" y="625500"/>
            <a:ext cx="9144000" cy="444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assume we have </a:t>
            </a:r>
            <a:r>
              <a:rPr b="1" lang="en">
                <a:solidFill>
                  <a:srgbClr val="FF0000"/>
                </a:solidFill>
              </a:rPr>
              <a:t>three data sets A, B, C</a:t>
            </a:r>
            <a:r>
              <a:rPr lang="en"/>
              <a:t>.</a:t>
            </a:r>
            <a:endParaRPr/>
          </a:p>
          <a:p>
            <a:pPr indent="0" lvl="0" marL="0" rtl="0" algn="l">
              <a:spcBef>
                <a:spcPts val="1600"/>
              </a:spcBef>
              <a:spcAft>
                <a:spcPts val="0"/>
              </a:spcAft>
              <a:buNone/>
            </a:pPr>
            <a:r>
              <a:rPr lang="en"/>
              <a:t>	→ In this case, </a:t>
            </a:r>
            <a:r>
              <a:rPr b="1" lang="en">
                <a:solidFill>
                  <a:srgbClr val="FFFF00"/>
                </a:solidFill>
              </a:rPr>
              <a:t>A will serve the role of the training data set, </a:t>
            </a:r>
            <a:r>
              <a:rPr b="1" lang="en">
                <a:solidFill>
                  <a:srgbClr val="FF00FF"/>
                </a:solidFill>
              </a:rPr>
              <a:t>B will be the validation set, </a:t>
            </a:r>
            <a:r>
              <a:rPr lang="en"/>
              <a:t> </a:t>
            </a:r>
            <a:r>
              <a:rPr b="1" lang="en">
                <a:solidFill>
                  <a:srgbClr val="FF0000"/>
                </a:solidFill>
              </a:rPr>
              <a:t>C will be test data set where we want to make the final predictions.</a:t>
            </a:r>
            <a:endParaRPr b="1">
              <a:solidFill>
                <a:srgbClr val="FF0000"/>
              </a:solidFill>
            </a:endParaRPr>
          </a:p>
          <a:p>
            <a:pPr indent="0" lvl="0" marL="0" rtl="0" algn="l">
              <a:spcBef>
                <a:spcPts val="1600"/>
              </a:spcBef>
              <a:spcAft>
                <a:spcPts val="0"/>
              </a:spcAft>
              <a:buNone/>
            </a:pPr>
            <a:r>
              <a:rPr lang="en"/>
              <a:t>	→ They all have similar </a:t>
            </a:r>
            <a:r>
              <a:rPr lang="en"/>
              <a:t>architectural</a:t>
            </a:r>
            <a:r>
              <a:rPr lang="en"/>
              <a:t>, four features, and one target variable to predict.</a:t>
            </a:r>
            <a:endParaRPr/>
          </a:p>
          <a:p>
            <a:pPr indent="0" lvl="0" marL="0" rtl="0" algn="l">
              <a:spcBef>
                <a:spcPts val="1600"/>
              </a:spcBef>
              <a:spcAft>
                <a:spcPts val="0"/>
              </a:spcAft>
              <a:buNone/>
            </a:pPr>
            <a:r>
              <a:rPr lang="en"/>
              <a:t>So in this case, we can </a:t>
            </a:r>
            <a:r>
              <a:rPr b="1" lang="en">
                <a:solidFill>
                  <a:srgbClr val="FFFF00"/>
                </a:solidFill>
              </a:rPr>
              <a:t>choose an algorithm to train a model </a:t>
            </a:r>
            <a:r>
              <a:rPr lang="en"/>
              <a:t>based on</a:t>
            </a:r>
            <a:r>
              <a:rPr b="1" lang="en">
                <a:solidFill>
                  <a:srgbClr val="FF0000"/>
                </a:solidFill>
              </a:rPr>
              <a:t> data set 1</a:t>
            </a:r>
            <a:r>
              <a:rPr lang="en"/>
              <a:t> and then we can </a:t>
            </a:r>
            <a:r>
              <a:rPr b="1" lang="en">
                <a:solidFill>
                  <a:srgbClr val="FF00FF"/>
                </a:solidFill>
              </a:rPr>
              <a:t>make predictions for B and C at the same time</a:t>
            </a:r>
            <a:r>
              <a:rPr lang="en"/>
              <a:t>.</a:t>
            </a:r>
            <a:endParaRPr/>
          </a:p>
          <a:p>
            <a:pPr indent="457200" lvl="0" marL="0" rtl="0" algn="l">
              <a:spcBef>
                <a:spcPts val="1600"/>
              </a:spcBef>
              <a:spcAft>
                <a:spcPts val="0"/>
              </a:spcAft>
              <a:buNone/>
            </a:pPr>
            <a:r>
              <a:rPr lang="en"/>
              <a:t>→ </a:t>
            </a:r>
            <a:r>
              <a:rPr b="1" lang="en"/>
              <a:t>know we take this predictions and we put them into a new dataset.</a:t>
            </a:r>
            <a:endParaRPr b="1"/>
          </a:p>
          <a:p>
            <a:pPr indent="457200" lvl="0" marL="0" rtl="0" algn="l">
              <a:spcBef>
                <a:spcPts val="1600"/>
              </a:spcBef>
              <a:spcAft>
                <a:spcPts val="1600"/>
              </a:spcAft>
              <a:buNone/>
            </a:pPr>
            <a:r>
              <a:rPr b="1" lang="en"/>
              <a:t>→ So we create a dataset to store the predictions for the validation data in B1 and C1 to save predictions for the test data </a:t>
            </a:r>
            <a:r>
              <a:rPr lang="en"/>
              <a:t>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80" name="Shape 380"/>
        <p:cNvGrpSpPr/>
        <p:nvPr/>
      </p:nvGrpSpPr>
      <p:grpSpPr>
        <a:xfrm>
          <a:off x="0" y="0"/>
          <a:ext cx="0" cy="0"/>
          <a:chOff x="0" y="0"/>
          <a:chExt cx="0" cy="0"/>
        </a:xfrm>
      </p:grpSpPr>
      <p:sp>
        <p:nvSpPr>
          <p:cNvPr id="381" name="Google Shape;381;p6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66"/>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6" name="Shape 386"/>
        <p:cNvGrpSpPr/>
        <p:nvPr/>
      </p:nvGrpSpPr>
      <p:grpSpPr>
        <a:xfrm>
          <a:off x="0" y="0"/>
          <a:ext cx="0" cy="0"/>
          <a:chOff x="0" y="0"/>
          <a:chExt cx="0" cy="0"/>
        </a:xfrm>
      </p:grpSpPr>
      <p:sp>
        <p:nvSpPr>
          <p:cNvPr id="387" name="Google Shape;387;p6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67"/>
          <p:cNvSpPr txBox="1"/>
          <p:nvPr>
            <p:ph idx="1" type="body"/>
          </p:nvPr>
        </p:nvSpPr>
        <p:spPr>
          <a:xfrm>
            <a:off x="0" y="1489825"/>
            <a:ext cx="91440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Then we’re going to repeat the process, </a:t>
            </a:r>
            <a:endParaRPr/>
          </a:p>
          <a:p>
            <a:pPr indent="0" lvl="0" marL="0" rtl="0" algn="l">
              <a:spcBef>
                <a:spcPts val="1600"/>
              </a:spcBef>
              <a:spcAft>
                <a:spcPts val="0"/>
              </a:spcAft>
              <a:buNone/>
            </a:pPr>
            <a:r>
              <a:rPr lang="en"/>
              <a:t>	→ now we’re going to choose another algorithm.</a:t>
            </a:r>
            <a:endParaRPr/>
          </a:p>
          <a:p>
            <a:pPr indent="0" lvl="0" marL="0" rtl="0" algn="l">
              <a:spcBef>
                <a:spcPts val="1600"/>
              </a:spcBef>
              <a:spcAft>
                <a:spcPts val="0"/>
              </a:spcAft>
              <a:buNone/>
            </a:pPr>
            <a:r>
              <a:rPr lang="en"/>
              <a:t>	→ Again, we will fit it on A dataset.</a:t>
            </a:r>
            <a:endParaRPr/>
          </a:p>
          <a:p>
            <a:pPr indent="457200" lvl="0" marL="0" rtl="0" algn="l">
              <a:spcBef>
                <a:spcPts val="1600"/>
              </a:spcBef>
              <a:spcAft>
                <a:spcPts val="0"/>
              </a:spcAft>
              <a:buNone/>
            </a:pPr>
            <a:r>
              <a:rPr lang="en"/>
              <a:t>→ we’ll make prediction on B and C at the same time, and save these prediction into the newly formed datasets.</a:t>
            </a:r>
            <a:endParaRPr/>
          </a:p>
          <a:p>
            <a:pPr indent="457200" lvl="0" marL="0" rtl="0" algn="l">
              <a:spcBef>
                <a:spcPts val="1600"/>
              </a:spcBef>
              <a:spcAft>
                <a:spcPts val="1600"/>
              </a:spcAft>
              <a:buNone/>
            </a:pPr>
            <a:r>
              <a:rPr lang="en"/>
              <a:t>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92" name="Shape 392"/>
        <p:cNvGrpSpPr/>
        <p:nvPr/>
      </p:nvGrpSpPr>
      <p:grpSpPr>
        <a:xfrm>
          <a:off x="0" y="0"/>
          <a:ext cx="0" cy="0"/>
          <a:chOff x="0" y="0"/>
          <a:chExt cx="0" cy="0"/>
        </a:xfrm>
      </p:grpSpPr>
      <p:sp>
        <p:nvSpPr>
          <p:cNvPr id="393" name="Google Shape;393;p6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68"/>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8" name="Shape 398"/>
        <p:cNvGrpSpPr/>
        <p:nvPr/>
      </p:nvGrpSpPr>
      <p:grpSpPr>
        <a:xfrm>
          <a:off x="0" y="0"/>
          <a:ext cx="0" cy="0"/>
          <a:chOff x="0" y="0"/>
          <a:chExt cx="0" cy="0"/>
        </a:xfrm>
      </p:grpSpPr>
      <p:sp>
        <p:nvSpPr>
          <p:cNvPr id="399" name="Google Shape;399;p6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69"/>
          <p:cNvSpPr txBox="1"/>
          <p:nvPr>
            <p:ph idx="1" type="body"/>
          </p:nvPr>
        </p:nvSpPr>
        <p:spPr>
          <a:xfrm>
            <a:off x="0" y="1489825"/>
            <a:ext cx="9144000" cy="365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 do then is we take the target variable for the </a:t>
            </a:r>
            <a:r>
              <a:rPr b="1" lang="en">
                <a:solidFill>
                  <a:srgbClr val="FF0000"/>
                </a:solidFill>
              </a:rPr>
              <a:t>B data set,</a:t>
            </a:r>
            <a:r>
              <a:rPr lang="en"/>
              <a:t> or the validation data set.</a:t>
            </a:r>
            <a:endParaRPr/>
          </a:p>
          <a:p>
            <a:pPr indent="457200" lvl="0" marL="0" rtl="0" algn="l">
              <a:spcBef>
                <a:spcPts val="1600"/>
              </a:spcBef>
              <a:spcAft>
                <a:spcPts val="0"/>
              </a:spcAft>
              <a:buNone/>
            </a:pPr>
            <a:r>
              <a:rPr lang="en"/>
              <a:t>→ And we’re going to fit a new model on B1 with the target of the validation data, and then we will make predictions from C1.</a:t>
            </a:r>
            <a:endParaRPr/>
          </a:p>
          <a:p>
            <a:pPr indent="0" lvl="0" marL="0" rtl="0" algn="l">
              <a:spcBef>
                <a:spcPts val="1600"/>
              </a:spcBef>
              <a:spcAft>
                <a:spcPts val="0"/>
              </a:spcAft>
              <a:buNone/>
            </a:pPr>
            <a:r>
              <a:rPr lang="en"/>
              <a:t>This how we combine different models with stacking, to hopefully make better prediction for the test or the unobserved data.</a:t>
            </a:r>
            <a:endParaRPr/>
          </a:p>
          <a:p>
            <a:pPr indent="0" lvl="0" marL="0" rtl="0" algn="l">
              <a:spcBef>
                <a:spcPts val="1600"/>
              </a:spcBef>
              <a:spcAft>
                <a:spcPts val="1600"/>
              </a:spcAft>
              <a:buNone/>
            </a:pPr>
            <a:r>
              <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04" name="Shape 404"/>
        <p:cNvGrpSpPr/>
        <p:nvPr/>
      </p:nvGrpSpPr>
      <p:grpSpPr>
        <a:xfrm>
          <a:off x="0" y="0"/>
          <a:ext cx="0" cy="0"/>
          <a:chOff x="0" y="0"/>
          <a:chExt cx="0" cy="0"/>
        </a:xfrm>
      </p:grpSpPr>
      <p:sp>
        <p:nvSpPr>
          <p:cNvPr id="405" name="Google Shape;405;p7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7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10" name="Shape 410"/>
        <p:cNvGrpSpPr/>
        <p:nvPr/>
      </p:nvGrpSpPr>
      <p:grpSpPr>
        <a:xfrm>
          <a:off x="0" y="0"/>
          <a:ext cx="0" cy="0"/>
          <a:chOff x="0" y="0"/>
          <a:chExt cx="0" cy="0"/>
        </a:xfrm>
      </p:grpSpPr>
      <p:sp>
        <p:nvSpPr>
          <p:cNvPr id="411" name="Google Shape;411;p7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71"/>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Google Shape;93;p1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8"/>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16" name="Shape 416"/>
        <p:cNvGrpSpPr/>
        <p:nvPr/>
      </p:nvGrpSpPr>
      <p:grpSpPr>
        <a:xfrm>
          <a:off x="0" y="0"/>
          <a:ext cx="0" cy="0"/>
          <a:chOff x="0" y="0"/>
          <a:chExt cx="0" cy="0"/>
        </a:xfrm>
      </p:grpSpPr>
      <p:sp>
        <p:nvSpPr>
          <p:cNvPr id="417" name="Google Shape;417;p7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72"/>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2" name="Shape 422"/>
        <p:cNvGrpSpPr/>
        <p:nvPr/>
      </p:nvGrpSpPr>
      <p:grpSpPr>
        <a:xfrm>
          <a:off x="0" y="0"/>
          <a:ext cx="0" cy="0"/>
          <a:chOff x="0" y="0"/>
          <a:chExt cx="0" cy="0"/>
        </a:xfrm>
      </p:grpSpPr>
      <p:sp>
        <p:nvSpPr>
          <p:cNvPr id="423" name="Google Shape;423;p73"/>
          <p:cNvSpPr txBox="1"/>
          <p:nvPr>
            <p:ph type="title"/>
          </p:nvPr>
        </p:nvSpPr>
        <p:spPr>
          <a:xfrm>
            <a:off x="0" y="0"/>
            <a:ext cx="8756100" cy="60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Things to remember </a:t>
            </a:r>
            <a:endParaRPr b="1"/>
          </a:p>
        </p:txBody>
      </p:sp>
      <p:sp>
        <p:nvSpPr>
          <p:cNvPr id="424" name="Google Shape;424;p73"/>
          <p:cNvSpPr txBox="1"/>
          <p:nvPr>
            <p:ph idx="1" type="body"/>
          </p:nvPr>
        </p:nvSpPr>
        <p:spPr>
          <a:xfrm>
            <a:off x="0" y="604200"/>
            <a:ext cx="9144000" cy="39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you have time sensitive data(</a:t>
            </a:r>
            <a:r>
              <a:rPr b="1" lang="en"/>
              <a:t>Time series</a:t>
            </a:r>
            <a:r>
              <a:rPr lang="en"/>
              <a:t>),</a:t>
            </a:r>
            <a:endParaRPr/>
          </a:p>
          <a:p>
            <a:pPr indent="457200" lvl="0" marL="0" rtl="0" algn="l">
              <a:spcBef>
                <a:spcPts val="1600"/>
              </a:spcBef>
              <a:spcAft>
                <a:spcPts val="0"/>
              </a:spcAft>
              <a:buNone/>
            </a:pPr>
            <a:r>
              <a:rPr lang="en"/>
              <a:t>→ when you create your train and validation data, you need to make </a:t>
            </a:r>
            <a:r>
              <a:rPr b="1" lang="en">
                <a:solidFill>
                  <a:srgbClr val="FF0000"/>
                </a:solidFill>
              </a:rPr>
              <a:t>certain that your train is in past</a:t>
            </a:r>
            <a:r>
              <a:rPr lang="en"/>
              <a:t> and your</a:t>
            </a:r>
            <a:r>
              <a:rPr b="1" lang="en">
                <a:solidFill>
                  <a:srgbClr val="FFFF00"/>
                </a:solidFill>
              </a:rPr>
              <a:t> validation is in future </a:t>
            </a:r>
            <a:r>
              <a:rPr lang="en">
                <a:solidFill>
                  <a:srgbClr val="FFFFFF"/>
                </a:solidFill>
              </a:rPr>
              <a:t>and ideally your </a:t>
            </a:r>
            <a:r>
              <a:rPr b="1" lang="en">
                <a:solidFill>
                  <a:srgbClr val="FF00FF"/>
                </a:solidFill>
              </a:rPr>
              <a:t>test data is also in the feature.</a:t>
            </a:r>
            <a:endParaRPr b="1">
              <a:solidFill>
                <a:srgbClr val="FF00FF"/>
              </a:solidFill>
            </a:endParaRPr>
          </a:p>
          <a:p>
            <a:pPr indent="0" lvl="0" marL="0" rtl="0" algn="l">
              <a:spcBef>
                <a:spcPts val="1600"/>
              </a:spcBef>
              <a:spcAft>
                <a:spcPts val="0"/>
              </a:spcAft>
              <a:buNone/>
            </a:pPr>
            <a:r>
              <a:rPr b="1" lang="en">
                <a:solidFill>
                  <a:srgbClr val="FFFFFF"/>
                </a:solidFill>
              </a:rPr>
              <a:t>Model diversity</a:t>
            </a:r>
            <a:endParaRPr b="1">
              <a:solidFill>
                <a:srgbClr val="FFFFFF"/>
              </a:solidFill>
            </a:endParaRPr>
          </a:p>
          <a:p>
            <a:pPr indent="0" lvl="0" marL="0" rtl="0" algn="l">
              <a:spcBef>
                <a:spcPts val="1600"/>
              </a:spcBef>
              <a:spcAft>
                <a:spcPts val="0"/>
              </a:spcAft>
              <a:buNone/>
            </a:pPr>
            <a:r>
              <a:rPr b="1" lang="en">
                <a:solidFill>
                  <a:srgbClr val="FFFFFF"/>
                </a:solidFill>
              </a:rPr>
              <a:t>So </a:t>
            </a:r>
            <a:r>
              <a:rPr lang="en">
                <a:solidFill>
                  <a:srgbClr val="FFFFFF"/>
                </a:solidFill>
              </a:rPr>
              <a:t>you don’t need to worry too much to make all the models really strong, </a:t>
            </a:r>
            <a:endParaRPr>
              <a:solidFill>
                <a:srgbClr val="FFFFFF"/>
              </a:solidFill>
            </a:endParaRPr>
          </a:p>
          <a:p>
            <a:pPr indent="0" lvl="0" marL="0" rtl="0" algn="l">
              <a:spcBef>
                <a:spcPts val="1600"/>
              </a:spcBef>
              <a:spcAft>
                <a:spcPts val="0"/>
              </a:spcAft>
              <a:buNone/>
            </a:pPr>
            <a:r>
              <a:rPr lang="en">
                <a:solidFill>
                  <a:srgbClr val="FFFFFF"/>
                </a:solidFill>
              </a:rPr>
              <a:t>	→ Stacking can actually extract the juice from each prediction.</a:t>
            </a:r>
            <a:endParaRPr>
              <a:solidFill>
                <a:srgbClr val="FFFFFF"/>
              </a:solidFill>
            </a:endParaRPr>
          </a:p>
          <a:p>
            <a:pPr indent="0" lvl="0" marL="0" rtl="0" algn="l">
              <a:spcBef>
                <a:spcPts val="1600"/>
              </a:spcBef>
              <a:spcAft>
                <a:spcPts val="0"/>
              </a:spcAft>
              <a:buNone/>
            </a:pPr>
            <a:r>
              <a:rPr lang="en">
                <a:solidFill>
                  <a:srgbClr val="FFFFFF"/>
                </a:solidFill>
              </a:rPr>
              <a:t>  	→ Therefore, what we really need to focus is, am i making a model that brings some information even though it is generally weak?</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sp>
        <p:nvSpPr>
          <p:cNvPr id="429" name="Google Shape;429;p7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74"/>
          <p:cNvSpPr txBox="1"/>
          <p:nvPr>
            <p:ph idx="1" type="body"/>
          </p:nvPr>
        </p:nvSpPr>
        <p:spPr>
          <a:xfrm>
            <a:off x="0" y="25"/>
            <a:ext cx="9144000" cy="51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Normally, you introduce diversity from two forms, </a:t>
            </a:r>
            <a:endParaRPr/>
          </a:p>
          <a:p>
            <a:pPr indent="457200" lvl="0" marL="0" rtl="0" algn="l">
              <a:spcBef>
                <a:spcPts val="1600"/>
              </a:spcBef>
              <a:spcAft>
                <a:spcPts val="0"/>
              </a:spcAft>
              <a:buNone/>
            </a:pPr>
            <a:r>
              <a:rPr lang="en"/>
              <a:t>1) different algorithm.</a:t>
            </a:r>
            <a:endParaRPr/>
          </a:p>
          <a:p>
            <a:pPr indent="457200" lvl="0" marL="0" rtl="0" algn="l">
              <a:spcBef>
                <a:spcPts val="1600"/>
              </a:spcBef>
              <a:spcAft>
                <a:spcPts val="0"/>
              </a:spcAft>
              <a:buNone/>
            </a:pPr>
            <a:r>
              <a:rPr lang="en"/>
              <a:t>2) Different input feature.</a:t>
            </a:r>
            <a:endParaRPr/>
          </a:p>
          <a:p>
            <a:pPr indent="0" lvl="0" marL="0" rtl="0" algn="l">
              <a:spcBef>
                <a:spcPts val="1600"/>
              </a:spcBef>
              <a:spcAft>
                <a:spcPts val="0"/>
              </a:spcAft>
              <a:buNone/>
            </a:pPr>
            <a:r>
              <a:rPr lang="en"/>
              <a:t>Example:</a:t>
            </a:r>
            <a:endParaRPr/>
          </a:p>
          <a:p>
            <a:pPr indent="457200" lvl="0" marL="0" rtl="0" algn="l">
              <a:spcBef>
                <a:spcPts val="1600"/>
              </a:spcBef>
              <a:spcAft>
                <a:spcPts val="0"/>
              </a:spcAft>
              <a:buNone/>
            </a:pPr>
            <a:r>
              <a:rPr lang="en"/>
              <a:t>Linear model will focus on a linear relationship, </a:t>
            </a:r>
            <a:r>
              <a:rPr lang="en"/>
              <a:t> </a:t>
            </a:r>
            <a:endParaRPr/>
          </a:p>
          <a:p>
            <a:pPr indent="457200" lvl="0" marL="0" rtl="0" algn="l">
              <a:spcBef>
                <a:spcPts val="1600"/>
              </a:spcBef>
              <a:spcAft>
                <a:spcPts val="0"/>
              </a:spcAft>
              <a:buNone/>
            </a:pPr>
            <a:r>
              <a:rPr lang="en"/>
              <a:t>Non linear model can capture better a </a:t>
            </a:r>
            <a:r>
              <a:rPr lang="en"/>
              <a:t>nonlinear</a:t>
            </a:r>
            <a:r>
              <a:rPr lang="en"/>
              <a:t> </a:t>
            </a:r>
            <a:r>
              <a:rPr lang="en"/>
              <a:t>relationship.</a:t>
            </a:r>
            <a:endParaRPr/>
          </a:p>
          <a:p>
            <a:pPr indent="0" lvl="0" marL="0" rtl="0" algn="l">
              <a:spcBef>
                <a:spcPts val="1600"/>
              </a:spcBef>
              <a:spcAft>
                <a:spcPts val="0"/>
              </a:spcAft>
              <a:buNone/>
            </a:pPr>
            <a:r>
              <a:rPr lang="en"/>
              <a:t>The other thing is you can even run the same model, but you try to run it on different transformation of input data,</a:t>
            </a:r>
            <a:endParaRPr/>
          </a:p>
          <a:p>
            <a:pPr indent="0" lvl="0" marL="0" rtl="0" algn="l">
              <a:spcBef>
                <a:spcPts val="1600"/>
              </a:spcBef>
              <a:spcAft>
                <a:spcPts val="0"/>
              </a:spcAft>
              <a:buNone/>
            </a:pPr>
            <a:r>
              <a:rPr lang="en"/>
              <a:t>	→ Either less features or completely different transformation.</a:t>
            </a:r>
            <a:endParaRPr/>
          </a:p>
          <a:p>
            <a:pPr indent="0" lvl="0" marL="0" rtl="0" algn="l">
              <a:spcBef>
                <a:spcPts val="1600"/>
              </a:spcBef>
              <a:spcAft>
                <a:spcPts val="0"/>
              </a:spcAft>
              <a:buNone/>
            </a:pPr>
            <a:r>
              <a:rPr lang="en"/>
              <a:t>In one dataset you may treat categorical features with One hot encoding.in other you may just using label encoding</a:t>
            </a:r>
            <a:endParaRPr/>
          </a:p>
          <a:p>
            <a:pPr indent="0" lvl="0" marL="0" rtl="0" algn="l">
              <a:spcBef>
                <a:spcPts val="1600"/>
              </a:spcBef>
              <a:spcAft>
                <a:spcPts val="1600"/>
              </a:spcAft>
              <a:buNone/>
            </a:pPr>
            <a:r>
              <a:rPr lang="en"/>
              <a:t>  </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34" name="Shape 434"/>
        <p:cNvGrpSpPr/>
        <p:nvPr/>
      </p:nvGrpSpPr>
      <p:grpSpPr>
        <a:xfrm>
          <a:off x="0" y="0"/>
          <a:ext cx="0" cy="0"/>
          <a:chOff x="0" y="0"/>
          <a:chExt cx="0" cy="0"/>
        </a:xfrm>
      </p:grpSpPr>
      <p:sp>
        <p:nvSpPr>
          <p:cNvPr id="435" name="Google Shape;435;p7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75"/>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0" name="Shape 440"/>
        <p:cNvGrpSpPr/>
        <p:nvPr/>
      </p:nvGrpSpPr>
      <p:grpSpPr>
        <a:xfrm>
          <a:off x="0" y="0"/>
          <a:ext cx="0" cy="0"/>
          <a:chOff x="0" y="0"/>
          <a:chExt cx="0" cy="0"/>
        </a:xfrm>
      </p:grpSpPr>
      <p:sp>
        <p:nvSpPr>
          <p:cNvPr id="441" name="Google Shape;441;p76"/>
          <p:cNvSpPr txBox="1"/>
          <p:nvPr>
            <p:ph type="title"/>
          </p:nvPr>
        </p:nvSpPr>
        <p:spPr>
          <a:xfrm>
            <a:off x="0" y="0"/>
            <a:ext cx="8756100" cy="83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Materials </a:t>
            </a:r>
            <a:endParaRPr b="1"/>
          </a:p>
        </p:txBody>
      </p:sp>
      <p:sp>
        <p:nvSpPr>
          <p:cNvPr id="442" name="Google Shape;442;p76"/>
          <p:cNvSpPr txBox="1"/>
          <p:nvPr>
            <p:ph idx="1" type="body"/>
          </p:nvPr>
        </p:nvSpPr>
        <p:spPr>
          <a:xfrm>
            <a:off x="0" y="1436100"/>
            <a:ext cx="90516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rPr lang="en" u="sng">
                <a:solidFill>
                  <a:schemeClr val="hlink"/>
                </a:solidFill>
                <a:hlinkClick r:id="rId3"/>
              </a:rPr>
              <a:t>https://www.coursera.org/learn/competitive-data-science/supplement/JThpg/validation-schemes-for-2-nd-level-models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46" name="Shape 446"/>
        <p:cNvGrpSpPr/>
        <p:nvPr/>
      </p:nvGrpSpPr>
      <p:grpSpPr>
        <a:xfrm>
          <a:off x="0" y="0"/>
          <a:ext cx="0" cy="0"/>
          <a:chOff x="0" y="0"/>
          <a:chExt cx="0" cy="0"/>
        </a:xfrm>
      </p:grpSpPr>
      <p:sp>
        <p:nvSpPr>
          <p:cNvPr id="447" name="Google Shape;447;p7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77"/>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52" name="Shape 452"/>
        <p:cNvGrpSpPr/>
        <p:nvPr/>
      </p:nvGrpSpPr>
      <p:grpSpPr>
        <a:xfrm>
          <a:off x="0" y="0"/>
          <a:ext cx="0" cy="0"/>
          <a:chOff x="0" y="0"/>
          <a:chExt cx="0" cy="0"/>
        </a:xfrm>
      </p:grpSpPr>
      <p:sp>
        <p:nvSpPr>
          <p:cNvPr id="453" name="Google Shape;453;p7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78"/>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58" name="Shape 458"/>
        <p:cNvGrpSpPr/>
        <p:nvPr/>
      </p:nvGrpSpPr>
      <p:grpSpPr>
        <a:xfrm>
          <a:off x="0" y="0"/>
          <a:ext cx="0" cy="0"/>
          <a:chOff x="0" y="0"/>
          <a:chExt cx="0" cy="0"/>
        </a:xfrm>
      </p:grpSpPr>
      <p:sp>
        <p:nvSpPr>
          <p:cNvPr id="459" name="Google Shape;459;p7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79"/>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64" name="Shape 464"/>
        <p:cNvGrpSpPr/>
        <p:nvPr/>
      </p:nvGrpSpPr>
      <p:grpSpPr>
        <a:xfrm>
          <a:off x="0" y="0"/>
          <a:ext cx="0" cy="0"/>
          <a:chOff x="0" y="0"/>
          <a:chExt cx="0" cy="0"/>
        </a:xfrm>
      </p:grpSpPr>
      <p:sp>
        <p:nvSpPr>
          <p:cNvPr id="465" name="Google Shape;465;p8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8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70" name="Shape 470"/>
        <p:cNvGrpSpPr/>
        <p:nvPr/>
      </p:nvGrpSpPr>
      <p:grpSpPr>
        <a:xfrm>
          <a:off x="0" y="0"/>
          <a:ext cx="0" cy="0"/>
          <a:chOff x="0" y="0"/>
          <a:chExt cx="0" cy="0"/>
        </a:xfrm>
      </p:grpSpPr>
      <p:sp>
        <p:nvSpPr>
          <p:cNvPr id="471" name="Google Shape;471;p8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81"/>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9"/>
          <p:cNvSpPr txBox="1"/>
          <p:nvPr>
            <p:ph type="title"/>
          </p:nvPr>
        </p:nvSpPr>
        <p:spPr>
          <a:xfrm>
            <a:off x="0" y="0"/>
            <a:ext cx="9102300" cy="51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Averaging ensemble methods</a:t>
            </a:r>
            <a:endParaRPr b="1"/>
          </a:p>
        </p:txBody>
      </p:sp>
      <p:sp>
        <p:nvSpPr>
          <p:cNvPr id="100" name="Google Shape;100;p19"/>
          <p:cNvSpPr txBox="1"/>
          <p:nvPr>
            <p:ph idx="1" type="body"/>
          </p:nvPr>
        </p:nvSpPr>
        <p:spPr>
          <a:xfrm>
            <a:off x="0" y="516300"/>
            <a:ext cx="9102300" cy="46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say we have a variable Age, and we try to predict this</a:t>
            </a:r>
            <a:endParaRPr/>
          </a:p>
          <a:p>
            <a:pPr indent="0" lvl="0" marL="0" rtl="0" algn="l">
              <a:spcBef>
                <a:spcPts val="1600"/>
              </a:spcBef>
              <a:spcAft>
                <a:spcPts val="0"/>
              </a:spcAft>
              <a:buNone/>
            </a:pPr>
            <a:r>
              <a:rPr lang="en"/>
              <a:t>	→ we have a model that yields prediction for age.</a:t>
            </a:r>
            <a:endParaRPr/>
          </a:p>
          <a:p>
            <a:pPr indent="0" lvl="0" marL="0" rtl="0" algn="l">
              <a:spcBef>
                <a:spcPts val="1600"/>
              </a:spcBef>
              <a:spcAft>
                <a:spcPts val="0"/>
              </a:spcAft>
              <a:buNone/>
            </a:pPr>
            <a:r>
              <a:rPr lang="en"/>
              <a:t>	→ Let’s assume that the relationship between the two, the actual age in our prediction, looks like in the graph below.</a:t>
            </a:r>
            <a:endParaRPr/>
          </a:p>
          <a:p>
            <a:pPr indent="0" lvl="0" marL="0" rtl="0" algn="l">
              <a:spcBef>
                <a:spcPts val="1600"/>
              </a:spcBef>
              <a:spcAft>
                <a:spcPts val="0"/>
              </a:spcAft>
              <a:buNone/>
            </a:pPr>
            <a:r>
              <a:rPr lang="en"/>
              <a:t>	→ So you can see that the model boasts quite a higher square of a value of 0.91.</a:t>
            </a:r>
            <a:endParaRPr/>
          </a:p>
          <a:p>
            <a:pPr indent="0" lvl="0" marL="0" rtl="0" algn="l">
              <a:spcBef>
                <a:spcPts val="1600"/>
              </a:spcBef>
              <a:spcAft>
                <a:spcPts val="0"/>
              </a:spcAft>
              <a:buNone/>
            </a:pPr>
            <a:r>
              <a:rPr lang="en"/>
              <a:t>	→ So when age is less than 50, the model actually does quite well.</a:t>
            </a:r>
            <a:endParaRPr/>
          </a:p>
          <a:p>
            <a:pPr indent="0" lvl="0" marL="0" rtl="0" algn="l">
              <a:spcBef>
                <a:spcPts val="1600"/>
              </a:spcBef>
              <a:spcAft>
                <a:spcPts val="0"/>
              </a:spcAft>
              <a:buNone/>
            </a:pPr>
            <a:r>
              <a:rPr lang="en"/>
              <a:t>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6" name="Shape 476"/>
        <p:cNvGrpSpPr/>
        <p:nvPr/>
      </p:nvGrpSpPr>
      <p:grpSpPr>
        <a:xfrm>
          <a:off x="0" y="0"/>
          <a:ext cx="0" cy="0"/>
          <a:chOff x="0" y="0"/>
          <a:chExt cx="0" cy="0"/>
        </a:xfrm>
      </p:grpSpPr>
      <p:sp>
        <p:nvSpPr>
          <p:cNvPr id="477" name="Google Shape;477;p8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82"/>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4" name="Shape 104"/>
        <p:cNvGrpSpPr/>
        <p:nvPr/>
      </p:nvGrpSpPr>
      <p:grpSpPr>
        <a:xfrm>
          <a:off x="0" y="0"/>
          <a:ext cx="0" cy="0"/>
          <a:chOff x="0" y="0"/>
          <a:chExt cx="0" cy="0"/>
        </a:xfrm>
      </p:grpSpPr>
      <p:sp>
        <p:nvSpPr>
          <p:cNvPr id="105" name="Google Shape;105;p2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1"/>
          <p:cNvSpPr txBox="1"/>
          <p:nvPr>
            <p:ph idx="1" type="body"/>
          </p:nvPr>
        </p:nvSpPr>
        <p:spPr>
          <a:xfrm>
            <a:off x="0" y="1489825"/>
            <a:ext cx="9144000" cy="3594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rgbClr val="000000"/>
              </a:buClr>
              <a:buSzPts val="1100"/>
              <a:buFont typeface="Arial"/>
              <a:buNone/>
            </a:pPr>
            <a:r>
              <a:rPr lang="en"/>
              <a:t>→ When age is more than 50, you can see that the average error is higher.</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